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emf" ContentType="image/x-emf"/>
  <Default Extension="vml" ContentType="application/vnd.openxmlformats-officedocument.vmlDrawing"/>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embeddings/oleObject1.bin" ContentType="application/vnd.openxmlformats-officedocument.oleObject"/>
  <Override PartName="/ppt/embeddings/oleObject2.bin" ContentType="application/vnd.openxmlformats-officedocument.oleObject"/>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4" r:id="rId1"/>
    <p:sldMasterId id="2147483686" r:id="rId2"/>
  </p:sldMasterIdLst>
  <p:notesMasterIdLst>
    <p:notesMasterId r:id="rId38"/>
  </p:notesMasterIdLst>
  <p:handoutMasterIdLst>
    <p:handoutMasterId r:id="rId39"/>
  </p:handoutMasterIdLst>
  <p:sldIdLst>
    <p:sldId id="277" r:id="rId3"/>
    <p:sldId id="265" r:id="rId4"/>
    <p:sldId id="281" r:id="rId5"/>
    <p:sldId id="280" r:id="rId6"/>
    <p:sldId id="286" r:id="rId7"/>
    <p:sldId id="307" r:id="rId8"/>
    <p:sldId id="308" r:id="rId9"/>
    <p:sldId id="310" r:id="rId10"/>
    <p:sldId id="282" r:id="rId11"/>
    <p:sldId id="285" r:id="rId12"/>
    <p:sldId id="283" r:id="rId13"/>
    <p:sldId id="311" r:id="rId14"/>
    <p:sldId id="288" r:id="rId15"/>
    <p:sldId id="309" r:id="rId16"/>
    <p:sldId id="289" r:id="rId17"/>
    <p:sldId id="290" r:id="rId18"/>
    <p:sldId id="291" r:id="rId19"/>
    <p:sldId id="293" r:id="rId20"/>
    <p:sldId id="294" r:id="rId21"/>
    <p:sldId id="313" r:id="rId22"/>
    <p:sldId id="295" r:id="rId23"/>
    <p:sldId id="296" r:id="rId24"/>
    <p:sldId id="299" r:id="rId25"/>
    <p:sldId id="297" r:id="rId26"/>
    <p:sldId id="298" r:id="rId27"/>
    <p:sldId id="300" r:id="rId28"/>
    <p:sldId id="301" r:id="rId29"/>
    <p:sldId id="302" r:id="rId30"/>
    <p:sldId id="303" r:id="rId31"/>
    <p:sldId id="304" r:id="rId32"/>
    <p:sldId id="305" r:id="rId33"/>
    <p:sldId id="306" r:id="rId34"/>
    <p:sldId id="312" r:id="rId35"/>
    <p:sldId id="284" r:id="rId36"/>
    <p:sldId id="279"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D8137"/>
    <a:srgbClr val="BC8F00"/>
    <a:srgbClr val="860000"/>
    <a:srgbClr val="00B0F0"/>
    <a:srgbClr val="1B3F5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515" autoAdjust="0"/>
    <p:restoredTop sz="94660"/>
  </p:normalViewPr>
  <p:slideViewPr>
    <p:cSldViewPr snapToGrid="0">
      <p:cViewPr varScale="1">
        <p:scale>
          <a:sx n="93" d="100"/>
          <a:sy n="93" d="100"/>
        </p:scale>
        <p:origin x="-664" y="-104"/>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9" Type="http://schemas.openxmlformats.org/officeDocument/2006/relationships/slide" Target="slides/slide7.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37" Type="http://schemas.openxmlformats.org/officeDocument/2006/relationships/slide" Target="slides/slide35.xml"/><Relationship Id="rId38" Type="http://schemas.openxmlformats.org/officeDocument/2006/relationships/notesMaster" Target="notesMasters/notesMaster1.xml"/><Relationship Id="rId39" Type="http://schemas.openxmlformats.org/officeDocument/2006/relationships/handoutMaster" Target="handoutMasters/handoutMaster1.xml"/><Relationship Id="rId40" Type="http://schemas.openxmlformats.org/officeDocument/2006/relationships/printerSettings" Target="printerSettings/printerSettings1.bin"/><Relationship Id="rId41" Type="http://schemas.openxmlformats.org/officeDocument/2006/relationships/presProps" Target="presProps.xml"/><Relationship Id="rId42" Type="http://schemas.openxmlformats.org/officeDocument/2006/relationships/viewProps" Target="viewProps.xml"/><Relationship Id="rId43" Type="http://schemas.openxmlformats.org/officeDocument/2006/relationships/theme" Target="theme/theme1.xml"/><Relationship Id="rId44"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6.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2CDA8E9-9948-4BC7-A1DE-415AE6D34228}" type="datetimeFigureOut">
              <a:rPr lang="en-US" smtClean="0"/>
              <a:t>10/01/23</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9B5F544-A886-482E-AF73-1D6364AAC657}" type="slidenum">
              <a:rPr lang="en-US" smtClean="0"/>
              <a:t>‹#›</a:t>
            </a:fld>
            <a:endParaRPr lang="en-US"/>
          </a:p>
        </p:txBody>
      </p:sp>
    </p:spTree>
    <p:extLst>
      <p:ext uri="{BB962C8B-B14F-4D97-AF65-F5344CB8AC3E}">
        <p14:creationId xmlns:p14="http://schemas.microsoft.com/office/powerpoint/2010/main" val="225191961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5A4AE53-78AB-4E30-A376-70F5FA87A326}" type="datetimeFigureOut">
              <a:rPr lang="en-US" smtClean="0"/>
              <a:t>10/01/23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0732FBC-CC67-4B17-8935-02F23E3364AC}" type="slidenum">
              <a:rPr lang="en-US" smtClean="0"/>
              <a:t>‹#›</a:t>
            </a:fld>
            <a:endParaRPr lang="en-US"/>
          </a:p>
        </p:txBody>
      </p:sp>
    </p:spTree>
    <p:extLst>
      <p:ext uri="{BB962C8B-B14F-4D97-AF65-F5344CB8AC3E}">
        <p14:creationId xmlns:p14="http://schemas.microsoft.com/office/powerpoint/2010/main" val="2540555822"/>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jpe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jpe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CDBBEF-AA6C-4BA6-85B2-A17D7F280E38}" type="slidenum">
              <a:rPr lang="en-US" smtClean="0"/>
              <a:t>‹#›</a:t>
            </a:fld>
            <a:endParaRPr lang="en-US"/>
          </a:p>
        </p:txBody>
      </p:sp>
    </p:spTree>
    <p:extLst>
      <p:ext uri="{BB962C8B-B14F-4D97-AF65-F5344CB8AC3E}">
        <p14:creationId xmlns:p14="http://schemas.microsoft.com/office/powerpoint/2010/main" val="3722197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CDBBEF-AA6C-4BA6-85B2-A17D7F280E38}" type="slidenum">
              <a:rPr lang="en-US" smtClean="0"/>
              <a:t>‹#›</a:t>
            </a:fld>
            <a:endParaRPr lang="en-US"/>
          </a:p>
        </p:txBody>
      </p:sp>
    </p:spTree>
    <p:extLst>
      <p:ext uri="{BB962C8B-B14F-4D97-AF65-F5344CB8AC3E}">
        <p14:creationId xmlns:p14="http://schemas.microsoft.com/office/powerpoint/2010/main" val="40508157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CDBBEF-AA6C-4BA6-85B2-A17D7F280E38}" type="slidenum">
              <a:rPr lang="en-US" smtClean="0"/>
              <a:t>‹#›</a:t>
            </a:fld>
            <a:endParaRPr lang="en-US"/>
          </a:p>
        </p:txBody>
      </p:sp>
    </p:spTree>
    <p:extLst>
      <p:ext uri="{BB962C8B-B14F-4D97-AF65-F5344CB8AC3E}">
        <p14:creationId xmlns:p14="http://schemas.microsoft.com/office/powerpoint/2010/main" val="21344941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Титульный слайд">
    <p:spTree>
      <p:nvGrpSpPr>
        <p:cNvPr id="1" name=""/>
        <p:cNvGrpSpPr/>
        <p:nvPr/>
      </p:nvGrpSpPr>
      <p:grpSpPr>
        <a:xfrm>
          <a:off x="0" y="0"/>
          <a:ext cx="0" cy="0"/>
          <a:chOff x="0" y="0"/>
          <a:chExt cx="0" cy="0"/>
        </a:xfrm>
      </p:grpSpPr>
      <p:sp>
        <p:nvSpPr>
          <p:cNvPr id="3" name="Прямоугольник 1"/>
          <p:cNvSpPr/>
          <p:nvPr userDrawn="1"/>
        </p:nvSpPr>
        <p:spPr>
          <a:xfrm>
            <a:off x="-19050" y="1905000"/>
            <a:ext cx="12211050" cy="4953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dirty="0"/>
          </a:p>
        </p:txBody>
      </p:sp>
      <p:sp>
        <p:nvSpPr>
          <p:cNvPr id="4" name="Прямоугольник 8"/>
          <p:cNvSpPr/>
          <p:nvPr userDrawn="1"/>
        </p:nvSpPr>
        <p:spPr>
          <a:xfrm>
            <a:off x="-19050" y="0"/>
            <a:ext cx="12211050" cy="4438650"/>
          </a:xfrm>
          <a:custGeom>
            <a:avLst/>
            <a:gdLst>
              <a:gd name="connsiteX0" fmla="*/ 0 w 12192000"/>
              <a:gd name="connsiteY0" fmla="*/ 0 h 4133850"/>
              <a:gd name="connsiteX1" fmla="*/ 12192000 w 12192000"/>
              <a:gd name="connsiteY1" fmla="*/ 0 h 4133850"/>
              <a:gd name="connsiteX2" fmla="*/ 12192000 w 12192000"/>
              <a:gd name="connsiteY2" fmla="*/ 4133850 h 4133850"/>
              <a:gd name="connsiteX3" fmla="*/ 0 w 12192000"/>
              <a:gd name="connsiteY3" fmla="*/ 4133850 h 4133850"/>
              <a:gd name="connsiteX4" fmla="*/ 0 w 12192000"/>
              <a:gd name="connsiteY4" fmla="*/ 0 h 4133850"/>
              <a:gd name="connsiteX0" fmla="*/ 19050 w 12211050"/>
              <a:gd name="connsiteY0" fmla="*/ 0 h 4133850"/>
              <a:gd name="connsiteX1" fmla="*/ 12211050 w 12211050"/>
              <a:gd name="connsiteY1" fmla="*/ 0 h 4133850"/>
              <a:gd name="connsiteX2" fmla="*/ 12211050 w 12211050"/>
              <a:gd name="connsiteY2" fmla="*/ 4133850 h 4133850"/>
              <a:gd name="connsiteX3" fmla="*/ 0 w 12211050"/>
              <a:gd name="connsiteY3" fmla="*/ 3219450 h 4133850"/>
              <a:gd name="connsiteX4" fmla="*/ 19050 w 12211050"/>
              <a:gd name="connsiteY4" fmla="*/ 0 h 4133850"/>
              <a:gd name="connsiteX0" fmla="*/ 19050 w 12211050"/>
              <a:gd name="connsiteY0" fmla="*/ 0 h 4438650"/>
              <a:gd name="connsiteX1" fmla="*/ 12211050 w 12211050"/>
              <a:gd name="connsiteY1" fmla="*/ 0 h 4438650"/>
              <a:gd name="connsiteX2" fmla="*/ 12211050 w 12211050"/>
              <a:gd name="connsiteY2" fmla="*/ 4438650 h 4438650"/>
              <a:gd name="connsiteX3" fmla="*/ 0 w 12211050"/>
              <a:gd name="connsiteY3" fmla="*/ 3219450 h 4438650"/>
              <a:gd name="connsiteX4" fmla="*/ 19050 w 12211050"/>
              <a:gd name="connsiteY4" fmla="*/ 0 h 4438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1050" h="4438650">
                <a:moveTo>
                  <a:pt x="19050" y="0"/>
                </a:moveTo>
                <a:lnTo>
                  <a:pt x="12211050" y="0"/>
                </a:lnTo>
                <a:lnTo>
                  <a:pt x="12211050" y="4438650"/>
                </a:lnTo>
                <a:lnTo>
                  <a:pt x="0" y="3219450"/>
                </a:lnTo>
                <a:lnTo>
                  <a:pt x="19050" y="0"/>
                </a:lnTo>
                <a:close/>
              </a:path>
            </a:pathLst>
          </a:cu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dirty="0"/>
          </a:p>
        </p:txBody>
      </p:sp>
      <p:sp>
        <p:nvSpPr>
          <p:cNvPr id="5" name="Прямоугольник 3"/>
          <p:cNvSpPr/>
          <p:nvPr userDrawn="1"/>
        </p:nvSpPr>
        <p:spPr>
          <a:xfrm>
            <a:off x="1085850" y="1009650"/>
            <a:ext cx="10020300" cy="5238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dirty="0"/>
          </a:p>
        </p:txBody>
      </p:sp>
      <p:sp>
        <p:nvSpPr>
          <p:cNvPr id="8" name="Рисунок 7"/>
          <p:cNvSpPr>
            <a:spLocks noGrp="1"/>
          </p:cNvSpPr>
          <p:nvPr>
            <p:ph type="pic" sz="quarter" idx="10"/>
          </p:nvPr>
        </p:nvSpPr>
        <p:spPr>
          <a:xfrm>
            <a:off x="1847850" y="2819400"/>
            <a:ext cx="8496300" cy="2800350"/>
          </a:xfrm>
          <a:prstGeom prst="rect">
            <a:avLst/>
          </a:prstGeom>
        </p:spPr>
        <p:txBody>
          <a:bodyPr/>
          <a:lstStyle/>
          <a:p>
            <a:pPr lvl="0"/>
            <a:endParaRPr lang="ru-RU" noProof="0" dirty="0"/>
          </a:p>
        </p:txBody>
      </p:sp>
    </p:spTree>
    <p:extLst>
      <p:ext uri="{BB962C8B-B14F-4D97-AF65-F5344CB8AC3E}">
        <p14:creationId xmlns:p14="http://schemas.microsoft.com/office/powerpoint/2010/main" val="39740816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FB3ACE-D620-4EC3-88A7-3E317E64F19F}" type="datetimeFigureOut">
              <a:rPr lang="en-US" smtClean="0">
                <a:solidFill>
                  <a:prstClr val="black">
                    <a:tint val="75000"/>
                  </a:prstClr>
                </a:solidFill>
              </a:rPr>
              <a:pPr/>
              <a:t>10/01/23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C9A48AB-23F1-45F1-98E5-D2CDC7A5261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10683537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Agenda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302043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64638"/>
            <a:ext cx="12192000" cy="768085"/>
          </a:xfrm>
          <a:prstGeom prst="rect">
            <a:avLst/>
          </a:prstGeom>
        </p:spPr>
        <p:txBody>
          <a:bodyPr anchor="ctr"/>
          <a:lstStyle>
            <a:lvl1pPr marL="0" indent="0" algn="ctr">
              <a:buNone/>
              <a:defRPr sz="4800" b="0" baseline="0">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0" y="932723"/>
            <a:ext cx="12192000" cy="384043"/>
          </a:xfrm>
          <a:prstGeom prst="rect">
            <a:avLst/>
          </a:prstGeom>
        </p:spPr>
        <p:txBody>
          <a:bodyPr anchor="ctr"/>
          <a:lstStyle>
            <a:lvl1pPr marL="0" indent="0" algn="ctr">
              <a:buNone/>
              <a:defRPr sz="1867" b="0" baseline="0">
                <a:latin typeface="+mn-lt"/>
                <a:cs typeface="Arial" pitchFamily="34" charset="0"/>
              </a:defRPr>
            </a:lvl1pPr>
          </a:lstStyle>
          <a:p>
            <a:pPr lvl="0"/>
            <a:r>
              <a:rPr lang="en-US" altLang="ko-KR" dirty="0"/>
              <a:t>Insert the title of your subtitle Here</a:t>
            </a:r>
          </a:p>
        </p:txBody>
      </p:sp>
      <p:sp>
        <p:nvSpPr>
          <p:cNvPr id="2" name="Rectangle 1"/>
          <p:cNvSpPr/>
          <p:nvPr userDrawn="1"/>
        </p:nvSpPr>
        <p:spPr>
          <a:xfrm>
            <a:off x="4037371" y="1"/>
            <a:ext cx="4128459" cy="609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
        <p:nvSpPr>
          <p:cNvPr id="5" name="Rectangle 4"/>
          <p:cNvSpPr/>
          <p:nvPr userDrawn="1"/>
        </p:nvSpPr>
        <p:spPr>
          <a:xfrm>
            <a:off x="0" y="6753308"/>
            <a:ext cx="12192000" cy="1108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Tree>
    <p:extLst>
      <p:ext uri="{BB962C8B-B14F-4D97-AF65-F5344CB8AC3E}">
        <p14:creationId xmlns:p14="http://schemas.microsoft.com/office/powerpoint/2010/main" val="270909644"/>
      </p:ext>
    </p:extLst>
  </p:cSld>
  <p:clrMapOvr>
    <a:masterClrMapping/>
  </p:clrMapOvr>
  <p:extLst mod="1">
    <p:ext uri="{DCECCB84-F9BA-43D5-87BE-67443E8EF086}">
      <p15:sldGuideLst xmlns="" xmlns:p15="http://schemas.microsoft.com/office/powerpoint/2012/main">
        <p15:guide id="1" orient="horz" pos="1620">
          <p15:clr>
            <a:srgbClr val="FBAE40"/>
          </p15:clr>
        </p15:guide>
        <p15:guide id="2" pos="288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Basic Layout">
    <p:bg>
      <p:bgPr>
        <a:solidFill>
          <a:schemeClr val="bg1"/>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64638"/>
            <a:ext cx="12192000" cy="768085"/>
          </a:xfrm>
          <a:prstGeom prst="rect">
            <a:avLst/>
          </a:prstGeom>
        </p:spPr>
        <p:txBody>
          <a:bodyPr anchor="ctr"/>
          <a:lstStyle>
            <a:lvl1pPr marL="0" indent="0" algn="ctr">
              <a:buNone/>
              <a:defRPr sz="4800" b="0" baseline="0">
                <a:solidFill>
                  <a:schemeClr val="tx1">
                    <a:lumMod val="75000"/>
                    <a:lumOff val="25000"/>
                  </a:schemeClr>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0" y="932723"/>
            <a:ext cx="12192000" cy="384043"/>
          </a:xfrm>
          <a:prstGeom prst="rect">
            <a:avLst/>
          </a:prstGeom>
        </p:spPr>
        <p:txBody>
          <a:bodyPr anchor="ctr"/>
          <a:lstStyle>
            <a:lvl1pPr marL="0" indent="0" algn="ctr">
              <a:buNone/>
              <a:defRPr sz="1867"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
        <p:nvSpPr>
          <p:cNvPr id="2" name="Rectangle 1"/>
          <p:cNvSpPr/>
          <p:nvPr userDrawn="1"/>
        </p:nvSpPr>
        <p:spPr>
          <a:xfrm>
            <a:off x="4037371" y="1"/>
            <a:ext cx="4128459" cy="609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
        <p:nvSpPr>
          <p:cNvPr id="5" name="Rectangle 4"/>
          <p:cNvSpPr/>
          <p:nvPr userDrawn="1"/>
        </p:nvSpPr>
        <p:spPr>
          <a:xfrm>
            <a:off x="0" y="6753308"/>
            <a:ext cx="12192000" cy="1108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Tree>
    <p:extLst>
      <p:ext uri="{BB962C8B-B14F-4D97-AF65-F5344CB8AC3E}">
        <p14:creationId xmlns:p14="http://schemas.microsoft.com/office/powerpoint/2010/main" val="3227159557"/>
      </p:ext>
    </p:extLst>
  </p:cSld>
  <p:clrMapOvr>
    <a:masterClrMapping/>
  </p:clrMapOvr>
  <p:extLst mod="1">
    <p:ext uri="{DCECCB84-F9BA-43D5-87BE-67443E8EF086}">
      <p15:sldGuideLst xmlns="" xmlns:p15="http://schemas.microsoft.com/office/powerpoint/2012/main">
        <p15:guide id="1" orient="horz" pos="1620">
          <p15:clr>
            <a:srgbClr val="FBAE40"/>
          </p15:clr>
        </p15:guide>
        <p15:guide id="2" pos="288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_Basic Layout">
    <p:bg>
      <p:bgPr>
        <a:solidFill>
          <a:schemeClr val="bg1"/>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2735627" y="164638"/>
            <a:ext cx="9456373" cy="768085"/>
          </a:xfrm>
          <a:prstGeom prst="rect">
            <a:avLst/>
          </a:prstGeom>
        </p:spPr>
        <p:txBody>
          <a:bodyPr anchor="ctr"/>
          <a:lstStyle>
            <a:lvl1pPr marL="0" indent="0" algn="l">
              <a:buNone/>
              <a:defRPr sz="4800" b="0" baseline="0">
                <a:solidFill>
                  <a:schemeClr val="tx1">
                    <a:lumMod val="75000"/>
                    <a:lumOff val="25000"/>
                  </a:schemeClr>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2735627" y="932723"/>
            <a:ext cx="9456373" cy="384043"/>
          </a:xfrm>
          <a:prstGeom prst="rect">
            <a:avLst/>
          </a:prstGeom>
        </p:spPr>
        <p:txBody>
          <a:bodyPr anchor="ctr"/>
          <a:lstStyle>
            <a:lvl1pPr marL="0" indent="0" algn="l">
              <a:buNone/>
              <a:defRPr sz="1867"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
        <p:nvSpPr>
          <p:cNvPr id="5" name="Rectangle 4"/>
          <p:cNvSpPr/>
          <p:nvPr userDrawn="1"/>
        </p:nvSpPr>
        <p:spPr>
          <a:xfrm>
            <a:off x="0" y="1"/>
            <a:ext cx="2543605" cy="686418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Tree>
    <p:extLst>
      <p:ext uri="{BB962C8B-B14F-4D97-AF65-F5344CB8AC3E}">
        <p14:creationId xmlns:p14="http://schemas.microsoft.com/office/powerpoint/2010/main" val="3804378142"/>
      </p:ext>
    </p:extLst>
  </p:cSld>
  <p:clrMapOvr>
    <a:masterClrMapping/>
  </p:clrMapOvr>
  <p:extLst mod="1">
    <p:ext uri="{DCECCB84-F9BA-43D5-87BE-67443E8EF086}">
      <p15:sldGuideLst xmlns="" xmlns:p15="http://schemas.microsoft.com/office/powerpoint/2012/main">
        <p15:guide id="1" orient="horz" pos="1620">
          <p15:clr>
            <a:srgbClr val="FBAE40"/>
          </p15:clr>
        </p15:guide>
        <p15:guide id="2" pos="288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mages and Conten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242176"/>
            <a:ext cx="12192000" cy="768085"/>
          </a:xfrm>
          <a:prstGeom prst="rect">
            <a:avLst/>
          </a:prstGeom>
        </p:spPr>
        <p:txBody>
          <a:bodyPr anchor="ctr"/>
          <a:lstStyle>
            <a:lvl1pPr marL="0" indent="0" algn="ctr">
              <a:buNone/>
              <a:defRPr sz="4800" b="0" baseline="0">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1010261"/>
            <a:ext cx="12192000" cy="384043"/>
          </a:xfrm>
          <a:prstGeom prst="rect">
            <a:avLst/>
          </a:prstGeom>
        </p:spPr>
        <p:txBody>
          <a:bodyPr anchor="ctr"/>
          <a:lstStyle>
            <a:lvl1pPr marL="0" indent="0" algn="ctr">
              <a:buNone/>
              <a:defRPr sz="1867"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
        <p:nvSpPr>
          <p:cNvPr id="2" name="Rectangle 1"/>
          <p:cNvSpPr/>
          <p:nvPr userDrawn="1"/>
        </p:nvSpPr>
        <p:spPr>
          <a:xfrm>
            <a:off x="0" y="2276872"/>
            <a:ext cx="12192000" cy="240026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latinLnBrk="1"/>
            <a:endParaRPr lang="ko-KR" altLang="en-US" sz="2400">
              <a:solidFill>
                <a:prstClr val="white"/>
              </a:solidFill>
            </a:endParaRPr>
          </a:p>
        </p:txBody>
      </p:sp>
      <p:sp>
        <p:nvSpPr>
          <p:cNvPr id="3" name="Isosceles Triangle 2"/>
          <p:cNvSpPr/>
          <p:nvPr userDrawn="1"/>
        </p:nvSpPr>
        <p:spPr>
          <a:xfrm rot="10800000">
            <a:off x="1583392" y="4677509"/>
            <a:ext cx="384043" cy="331071"/>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latinLnBrk="1"/>
            <a:endParaRPr lang="ko-KR" altLang="en-US" sz="2400">
              <a:solidFill>
                <a:prstClr val="white"/>
              </a:solidFill>
            </a:endParaRPr>
          </a:p>
        </p:txBody>
      </p:sp>
      <p:sp>
        <p:nvSpPr>
          <p:cNvPr id="12" name="Isosceles Triangle 11"/>
          <p:cNvSpPr/>
          <p:nvPr userDrawn="1"/>
        </p:nvSpPr>
        <p:spPr>
          <a:xfrm rot="10800000">
            <a:off x="4463712" y="4677509"/>
            <a:ext cx="384043" cy="331071"/>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latinLnBrk="1"/>
            <a:endParaRPr lang="ko-KR" altLang="en-US" sz="2400">
              <a:solidFill>
                <a:prstClr val="white"/>
              </a:solidFill>
            </a:endParaRPr>
          </a:p>
        </p:txBody>
      </p:sp>
      <p:sp>
        <p:nvSpPr>
          <p:cNvPr id="13" name="Isosceles Triangle 12"/>
          <p:cNvSpPr/>
          <p:nvPr userDrawn="1"/>
        </p:nvSpPr>
        <p:spPr>
          <a:xfrm rot="10800000">
            <a:off x="7344032" y="4677509"/>
            <a:ext cx="384043" cy="331071"/>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latinLnBrk="1"/>
            <a:endParaRPr lang="ko-KR" altLang="en-US" sz="2400">
              <a:solidFill>
                <a:prstClr val="white"/>
              </a:solidFill>
            </a:endParaRPr>
          </a:p>
        </p:txBody>
      </p:sp>
      <p:sp>
        <p:nvSpPr>
          <p:cNvPr id="14" name="Isosceles Triangle 13"/>
          <p:cNvSpPr/>
          <p:nvPr userDrawn="1"/>
        </p:nvSpPr>
        <p:spPr>
          <a:xfrm rot="10800000">
            <a:off x="10224348" y="4677509"/>
            <a:ext cx="384043" cy="331071"/>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latinLnBrk="1"/>
            <a:endParaRPr lang="ko-KR" altLang="en-US" sz="2400">
              <a:solidFill>
                <a:prstClr val="white"/>
              </a:solidFill>
            </a:endParaRPr>
          </a:p>
        </p:txBody>
      </p:sp>
      <p:sp>
        <p:nvSpPr>
          <p:cNvPr id="15" name="Rectangle 14"/>
          <p:cNvSpPr/>
          <p:nvPr userDrawn="1"/>
        </p:nvSpPr>
        <p:spPr>
          <a:xfrm>
            <a:off x="4037371" y="1"/>
            <a:ext cx="4128459" cy="609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
        <p:nvSpPr>
          <p:cNvPr id="16" name="Rectangle 15"/>
          <p:cNvSpPr/>
          <p:nvPr userDrawn="1"/>
        </p:nvSpPr>
        <p:spPr>
          <a:xfrm>
            <a:off x="0" y="6753308"/>
            <a:ext cx="12192000" cy="1108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
        <p:nvSpPr>
          <p:cNvPr id="17" name="Picture Placeholder 2"/>
          <p:cNvSpPr>
            <a:spLocks noGrp="1"/>
          </p:cNvSpPr>
          <p:nvPr>
            <p:ph type="pic" idx="1" hasCustomPrompt="1"/>
          </p:nvPr>
        </p:nvSpPr>
        <p:spPr>
          <a:xfrm>
            <a:off x="815413" y="2517005"/>
            <a:ext cx="1920000" cy="1920000"/>
          </a:xfrm>
          <a:prstGeom prst="ellipse">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8" name="Picture Placeholder 2"/>
          <p:cNvSpPr>
            <a:spLocks noGrp="1"/>
          </p:cNvSpPr>
          <p:nvPr>
            <p:ph type="pic" idx="12" hasCustomPrompt="1"/>
          </p:nvPr>
        </p:nvSpPr>
        <p:spPr>
          <a:xfrm>
            <a:off x="3695732" y="2517005"/>
            <a:ext cx="1920000" cy="1920000"/>
          </a:xfrm>
          <a:prstGeom prst="ellipse">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9" name="Picture Placeholder 2"/>
          <p:cNvSpPr>
            <a:spLocks noGrp="1"/>
          </p:cNvSpPr>
          <p:nvPr>
            <p:ph type="pic" idx="13" hasCustomPrompt="1"/>
          </p:nvPr>
        </p:nvSpPr>
        <p:spPr>
          <a:xfrm>
            <a:off x="6576051" y="2517005"/>
            <a:ext cx="1920000" cy="1920000"/>
          </a:xfrm>
          <a:prstGeom prst="ellipse">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20" name="Picture Placeholder 2"/>
          <p:cNvSpPr>
            <a:spLocks noGrp="1"/>
          </p:cNvSpPr>
          <p:nvPr>
            <p:ph type="pic" idx="14" hasCustomPrompt="1"/>
          </p:nvPr>
        </p:nvSpPr>
        <p:spPr>
          <a:xfrm>
            <a:off x="9456369" y="2517005"/>
            <a:ext cx="1920000" cy="1920000"/>
          </a:xfrm>
          <a:prstGeom prst="ellipse">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Tree>
    <p:extLst>
      <p:ext uri="{BB962C8B-B14F-4D97-AF65-F5344CB8AC3E}">
        <p14:creationId xmlns:p14="http://schemas.microsoft.com/office/powerpoint/2010/main" val="277721753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Images and Contents Layout">
    <p:spTree>
      <p:nvGrpSpPr>
        <p:cNvPr id="1" name=""/>
        <p:cNvGrpSpPr/>
        <p:nvPr/>
      </p:nvGrpSpPr>
      <p:grpSpPr>
        <a:xfrm>
          <a:off x="0" y="0"/>
          <a:ext cx="0" cy="0"/>
          <a:chOff x="0" y="0"/>
          <a:chExt cx="0" cy="0"/>
        </a:xfrm>
      </p:grpSpPr>
      <p:sp>
        <p:nvSpPr>
          <p:cNvPr id="2" name="Rectangle 1"/>
          <p:cNvSpPr/>
          <p:nvPr userDrawn="1"/>
        </p:nvSpPr>
        <p:spPr>
          <a:xfrm>
            <a:off x="5231904" y="2276872"/>
            <a:ext cx="5711957" cy="393643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latinLnBrk="1"/>
            <a:endParaRPr lang="ko-KR" altLang="en-US" sz="2400">
              <a:solidFill>
                <a:prstClr val="black">
                  <a:lumMod val="75000"/>
                  <a:lumOff val="25000"/>
                </a:prstClr>
              </a:solidFill>
            </a:endParaRPr>
          </a:p>
        </p:txBody>
      </p:sp>
      <p:sp>
        <p:nvSpPr>
          <p:cNvPr id="7" name="Picture Placeholder 2"/>
          <p:cNvSpPr>
            <a:spLocks noGrp="1"/>
          </p:cNvSpPr>
          <p:nvPr>
            <p:ph type="pic" idx="1" hasCustomPrompt="1"/>
          </p:nvPr>
        </p:nvSpPr>
        <p:spPr>
          <a:xfrm>
            <a:off x="1103445" y="1412776"/>
            <a:ext cx="4560000" cy="369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Tree>
    <p:extLst>
      <p:ext uri="{BB962C8B-B14F-4D97-AF65-F5344CB8AC3E}">
        <p14:creationId xmlns:p14="http://schemas.microsoft.com/office/powerpoint/2010/main" val="5620052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CDBBEF-AA6C-4BA6-85B2-A17D7F280E38}" type="slidenum">
              <a:rPr lang="en-US" smtClean="0"/>
              <a:t>‹#›</a:t>
            </a:fld>
            <a:endParaRPr lang="en-US"/>
          </a:p>
        </p:txBody>
      </p:sp>
    </p:spTree>
    <p:extLst>
      <p:ext uri="{BB962C8B-B14F-4D97-AF65-F5344CB8AC3E}">
        <p14:creationId xmlns:p14="http://schemas.microsoft.com/office/powerpoint/2010/main" val="145136952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Images and Contents Layout">
    <p:spTree>
      <p:nvGrpSpPr>
        <p:cNvPr id="1" name=""/>
        <p:cNvGrpSpPr/>
        <p:nvPr/>
      </p:nvGrpSpPr>
      <p:grpSpPr>
        <a:xfrm>
          <a:off x="0" y="0"/>
          <a:ext cx="0" cy="0"/>
          <a:chOff x="0" y="0"/>
          <a:chExt cx="0" cy="0"/>
        </a:xfrm>
      </p:grpSpPr>
      <p:sp>
        <p:nvSpPr>
          <p:cNvPr id="7" name="Picture Placeholder 2"/>
          <p:cNvSpPr>
            <a:spLocks noGrp="1"/>
          </p:cNvSpPr>
          <p:nvPr>
            <p:ph type="pic" idx="1" hasCustomPrompt="1"/>
          </p:nvPr>
        </p:nvSpPr>
        <p:spPr>
          <a:xfrm>
            <a:off x="0" y="990600"/>
            <a:ext cx="3887755" cy="58674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8" name="Picture Placeholder 2"/>
          <p:cNvSpPr>
            <a:spLocks noGrp="1"/>
          </p:cNvSpPr>
          <p:nvPr>
            <p:ph type="pic" idx="11" hasCustomPrompt="1"/>
          </p:nvPr>
        </p:nvSpPr>
        <p:spPr>
          <a:xfrm>
            <a:off x="4079776" y="0"/>
            <a:ext cx="8112224" cy="3621021"/>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Tree>
    <p:extLst>
      <p:ext uri="{BB962C8B-B14F-4D97-AF65-F5344CB8AC3E}">
        <p14:creationId xmlns:p14="http://schemas.microsoft.com/office/powerpoint/2010/main" val="15957474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_Images and Contents Layout">
    <p:spTree>
      <p:nvGrpSpPr>
        <p:cNvPr id="1" name=""/>
        <p:cNvGrpSpPr/>
        <p:nvPr/>
      </p:nvGrpSpPr>
      <p:grpSpPr>
        <a:xfrm>
          <a:off x="0" y="0"/>
          <a:ext cx="0" cy="0"/>
          <a:chOff x="0" y="0"/>
          <a:chExt cx="0" cy="0"/>
        </a:xfrm>
      </p:grpSpPr>
      <p:sp>
        <p:nvSpPr>
          <p:cNvPr id="9" name="Picture Placeholder 2"/>
          <p:cNvSpPr>
            <a:spLocks noGrp="1"/>
          </p:cNvSpPr>
          <p:nvPr>
            <p:ph type="pic" idx="1" hasCustomPrompt="1"/>
          </p:nvPr>
        </p:nvSpPr>
        <p:spPr>
          <a:xfrm>
            <a:off x="0" y="1013496"/>
            <a:ext cx="3887755" cy="3567632"/>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2" name="Picture Placeholder 2"/>
          <p:cNvSpPr>
            <a:spLocks noGrp="1"/>
          </p:cNvSpPr>
          <p:nvPr>
            <p:ph type="pic" idx="10" hasCustomPrompt="1"/>
          </p:nvPr>
        </p:nvSpPr>
        <p:spPr>
          <a:xfrm>
            <a:off x="8304245" y="0"/>
            <a:ext cx="3887755" cy="4581128"/>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3" name="Picture Placeholder 2"/>
          <p:cNvSpPr>
            <a:spLocks noGrp="1"/>
          </p:cNvSpPr>
          <p:nvPr>
            <p:ph type="pic" idx="11" hasCustomPrompt="1"/>
          </p:nvPr>
        </p:nvSpPr>
        <p:spPr>
          <a:xfrm>
            <a:off x="0" y="4773149"/>
            <a:ext cx="6096000" cy="2084851"/>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Tree>
    <p:extLst>
      <p:ext uri="{BB962C8B-B14F-4D97-AF65-F5344CB8AC3E}">
        <p14:creationId xmlns:p14="http://schemas.microsoft.com/office/powerpoint/2010/main" val="394759519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4_Images and Conten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242176"/>
            <a:ext cx="12192000" cy="768085"/>
          </a:xfrm>
          <a:prstGeom prst="rect">
            <a:avLst/>
          </a:prstGeom>
        </p:spPr>
        <p:txBody>
          <a:bodyPr anchor="ctr"/>
          <a:lstStyle>
            <a:lvl1pPr marL="0" indent="0" algn="ctr">
              <a:buNone/>
              <a:defRPr sz="4800" b="0" baseline="0">
                <a:solidFill>
                  <a:schemeClr val="tx1">
                    <a:lumMod val="75000"/>
                    <a:lumOff val="25000"/>
                  </a:schemeClr>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1010261"/>
            <a:ext cx="12192000" cy="384043"/>
          </a:xfrm>
          <a:prstGeom prst="rect">
            <a:avLst/>
          </a:prstGeom>
        </p:spPr>
        <p:txBody>
          <a:bodyPr anchor="ctr"/>
          <a:lstStyle>
            <a:lvl1pPr marL="0" indent="0" algn="ctr">
              <a:buNone/>
              <a:defRPr sz="1867"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
        <p:nvSpPr>
          <p:cNvPr id="2" name="Rectangle 1"/>
          <p:cNvSpPr/>
          <p:nvPr userDrawn="1"/>
        </p:nvSpPr>
        <p:spPr>
          <a:xfrm>
            <a:off x="595027" y="4101331"/>
            <a:ext cx="2400000" cy="2304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latinLnBrk="1"/>
            <a:endParaRPr lang="ko-KR" altLang="en-US" sz="1600">
              <a:solidFill>
                <a:prstClr val="black">
                  <a:lumMod val="75000"/>
                  <a:lumOff val="25000"/>
                </a:prstClr>
              </a:solidFill>
            </a:endParaRPr>
          </a:p>
        </p:txBody>
      </p:sp>
      <p:sp>
        <p:nvSpPr>
          <p:cNvPr id="12" name="Rectangle 11"/>
          <p:cNvSpPr/>
          <p:nvPr userDrawn="1"/>
        </p:nvSpPr>
        <p:spPr>
          <a:xfrm>
            <a:off x="9196973" y="1700808"/>
            <a:ext cx="2400000" cy="2304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latinLnBrk="1"/>
            <a:endParaRPr lang="ko-KR" altLang="en-US" sz="1600">
              <a:solidFill>
                <a:prstClr val="black">
                  <a:lumMod val="75000"/>
                  <a:lumOff val="25000"/>
                </a:prstClr>
              </a:solidFill>
            </a:endParaRPr>
          </a:p>
        </p:txBody>
      </p:sp>
      <p:sp>
        <p:nvSpPr>
          <p:cNvPr id="13" name="Picture Placeholder 2"/>
          <p:cNvSpPr>
            <a:spLocks noGrp="1"/>
          </p:cNvSpPr>
          <p:nvPr>
            <p:ph type="pic" idx="12" hasCustomPrompt="1"/>
          </p:nvPr>
        </p:nvSpPr>
        <p:spPr>
          <a:xfrm>
            <a:off x="595027" y="1700808"/>
            <a:ext cx="2400000" cy="2304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4" name="Picture Placeholder 2"/>
          <p:cNvSpPr>
            <a:spLocks noGrp="1"/>
          </p:cNvSpPr>
          <p:nvPr>
            <p:ph type="pic" idx="13" hasCustomPrompt="1"/>
          </p:nvPr>
        </p:nvSpPr>
        <p:spPr>
          <a:xfrm>
            <a:off x="9196973" y="4101331"/>
            <a:ext cx="2400000" cy="2304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5" name="Picture Placeholder 2"/>
          <p:cNvSpPr>
            <a:spLocks noGrp="1"/>
          </p:cNvSpPr>
          <p:nvPr>
            <p:ph type="pic" idx="14" hasCustomPrompt="1"/>
          </p:nvPr>
        </p:nvSpPr>
        <p:spPr>
          <a:xfrm>
            <a:off x="3119669" y="4101331"/>
            <a:ext cx="5952663" cy="2304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6" name="Picture Placeholder 2"/>
          <p:cNvSpPr>
            <a:spLocks noGrp="1"/>
          </p:cNvSpPr>
          <p:nvPr>
            <p:ph type="pic" idx="15" hasCustomPrompt="1"/>
          </p:nvPr>
        </p:nvSpPr>
        <p:spPr>
          <a:xfrm>
            <a:off x="3119669" y="1700808"/>
            <a:ext cx="5952663" cy="2304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Tree>
    <p:extLst>
      <p:ext uri="{BB962C8B-B14F-4D97-AF65-F5344CB8AC3E}">
        <p14:creationId xmlns:p14="http://schemas.microsoft.com/office/powerpoint/2010/main" val="427835944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_Images and Contents Layout">
    <p:spTree>
      <p:nvGrpSpPr>
        <p:cNvPr id="1" name=""/>
        <p:cNvGrpSpPr/>
        <p:nvPr/>
      </p:nvGrpSpPr>
      <p:grpSpPr>
        <a:xfrm>
          <a:off x="0" y="0"/>
          <a:ext cx="0" cy="0"/>
          <a:chOff x="0" y="0"/>
          <a:chExt cx="0" cy="0"/>
        </a:xfrm>
      </p:grpSpPr>
      <p:sp>
        <p:nvSpPr>
          <p:cNvPr id="16" name="Picture Placeholder 2"/>
          <p:cNvSpPr>
            <a:spLocks noGrp="1"/>
          </p:cNvSpPr>
          <p:nvPr>
            <p:ph type="pic" idx="12" hasCustomPrompt="1"/>
          </p:nvPr>
        </p:nvSpPr>
        <p:spPr>
          <a:xfrm>
            <a:off x="709650" y="480055"/>
            <a:ext cx="4224469" cy="4197085"/>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7" name="Picture Placeholder 2"/>
          <p:cNvSpPr>
            <a:spLocks noGrp="1"/>
          </p:cNvSpPr>
          <p:nvPr>
            <p:ph type="pic" idx="13" hasCustomPrompt="1"/>
          </p:nvPr>
        </p:nvSpPr>
        <p:spPr>
          <a:xfrm>
            <a:off x="5126140" y="480056"/>
            <a:ext cx="6336704" cy="2296105"/>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8" name="Picture Placeholder 2"/>
          <p:cNvSpPr>
            <a:spLocks noGrp="1"/>
          </p:cNvSpPr>
          <p:nvPr>
            <p:ph type="pic" idx="14" hasCustomPrompt="1"/>
          </p:nvPr>
        </p:nvSpPr>
        <p:spPr>
          <a:xfrm>
            <a:off x="5126140" y="2948948"/>
            <a:ext cx="1968000" cy="1728192"/>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9" name="Picture Placeholder 2"/>
          <p:cNvSpPr>
            <a:spLocks noGrp="1"/>
          </p:cNvSpPr>
          <p:nvPr>
            <p:ph type="pic" idx="16" hasCustomPrompt="1"/>
          </p:nvPr>
        </p:nvSpPr>
        <p:spPr>
          <a:xfrm>
            <a:off x="7310492" y="2948948"/>
            <a:ext cx="1968000" cy="1728192"/>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20" name="Picture Placeholder 2"/>
          <p:cNvSpPr>
            <a:spLocks noGrp="1"/>
          </p:cNvSpPr>
          <p:nvPr>
            <p:ph type="pic" idx="17" hasCustomPrompt="1"/>
          </p:nvPr>
        </p:nvSpPr>
        <p:spPr>
          <a:xfrm>
            <a:off x="9494844" y="2948948"/>
            <a:ext cx="1968000" cy="1728192"/>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Tree>
    <p:extLst>
      <p:ext uri="{BB962C8B-B14F-4D97-AF65-F5344CB8AC3E}">
        <p14:creationId xmlns:p14="http://schemas.microsoft.com/office/powerpoint/2010/main" val="270230215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7_Images and Conten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242176"/>
            <a:ext cx="12192000" cy="768085"/>
          </a:xfrm>
          <a:prstGeom prst="rect">
            <a:avLst/>
          </a:prstGeom>
        </p:spPr>
        <p:txBody>
          <a:bodyPr anchor="ctr"/>
          <a:lstStyle>
            <a:lvl1pPr marL="0" indent="0" algn="ctr">
              <a:buNone/>
              <a:defRPr sz="4800" b="0" baseline="0">
                <a:solidFill>
                  <a:schemeClr val="tx1">
                    <a:lumMod val="75000"/>
                    <a:lumOff val="25000"/>
                  </a:schemeClr>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1010261"/>
            <a:ext cx="12192000" cy="384043"/>
          </a:xfrm>
          <a:prstGeom prst="rect">
            <a:avLst/>
          </a:prstGeom>
        </p:spPr>
        <p:txBody>
          <a:bodyPr anchor="ctr"/>
          <a:lstStyle>
            <a:lvl1pPr marL="0" indent="0" algn="ctr">
              <a:buNone/>
              <a:defRPr sz="1867"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pic>
        <p:nvPicPr>
          <p:cNvPr id="5" name="그림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6767" y="2276873"/>
            <a:ext cx="7238124" cy="3966041"/>
          </a:xfrm>
          <a:prstGeom prst="rect">
            <a:avLst/>
          </a:prstGeom>
        </p:spPr>
      </p:pic>
      <p:sp>
        <p:nvSpPr>
          <p:cNvPr id="7" name="Picture Placeholder 2"/>
          <p:cNvSpPr>
            <a:spLocks noGrp="1"/>
          </p:cNvSpPr>
          <p:nvPr>
            <p:ph type="pic" idx="1" hasCustomPrompt="1"/>
          </p:nvPr>
        </p:nvSpPr>
        <p:spPr>
          <a:xfrm>
            <a:off x="5705875" y="2485912"/>
            <a:ext cx="4832891" cy="3124239"/>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8" name="Rectangle 7"/>
          <p:cNvSpPr/>
          <p:nvPr userDrawn="1"/>
        </p:nvSpPr>
        <p:spPr>
          <a:xfrm>
            <a:off x="4037371" y="1"/>
            <a:ext cx="4128459" cy="60959"/>
          </a:xfrm>
          <a:prstGeom prst="rect">
            <a:avLst/>
          </a:prstGeom>
          <a:solidFill>
            <a:srgbClr val="EB49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
        <p:nvSpPr>
          <p:cNvPr id="9" name="Rectangle 8"/>
          <p:cNvSpPr/>
          <p:nvPr userDrawn="1"/>
        </p:nvSpPr>
        <p:spPr>
          <a:xfrm>
            <a:off x="0" y="6753308"/>
            <a:ext cx="12192000" cy="110875"/>
          </a:xfrm>
          <a:prstGeom prst="rect">
            <a:avLst/>
          </a:prstGeom>
          <a:solidFill>
            <a:srgbClr val="EB49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Tree>
    <p:extLst>
      <p:ext uri="{BB962C8B-B14F-4D97-AF65-F5344CB8AC3E}">
        <p14:creationId xmlns:p14="http://schemas.microsoft.com/office/powerpoint/2010/main" val="221804153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8_Images and Conten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242176"/>
            <a:ext cx="12192000" cy="768085"/>
          </a:xfrm>
          <a:prstGeom prst="rect">
            <a:avLst/>
          </a:prstGeom>
        </p:spPr>
        <p:txBody>
          <a:bodyPr anchor="ctr"/>
          <a:lstStyle>
            <a:lvl1pPr marL="0" indent="0" algn="ctr">
              <a:buNone/>
              <a:defRPr sz="4800" b="0" baseline="0">
                <a:solidFill>
                  <a:schemeClr val="tx1">
                    <a:lumMod val="75000"/>
                    <a:lumOff val="25000"/>
                  </a:schemeClr>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1010261"/>
            <a:ext cx="12192000" cy="384043"/>
          </a:xfrm>
          <a:prstGeom prst="rect">
            <a:avLst/>
          </a:prstGeom>
        </p:spPr>
        <p:txBody>
          <a:bodyPr anchor="ctr"/>
          <a:lstStyle>
            <a:lvl1pPr marL="0" indent="0" algn="ctr">
              <a:buNone/>
              <a:defRPr sz="1867"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pic>
        <p:nvPicPr>
          <p:cNvPr id="5" name="Picture 4" descr="D:\Fullppt\005-PNG이미지\모니터.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76400" y="1815747"/>
            <a:ext cx="3360373" cy="335054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D:\Fullppt\005-PNG이미지\모니터.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406826" y="1815747"/>
            <a:ext cx="3360373" cy="335054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D:\Fullppt\005-PNG이미지\모니터.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037251" y="1815747"/>
            <a:ext cx="3360373" cy="3350541"/>
          </a:xfrm>
          <a:prstGeom prst="rect">
            <a:avLst/>
          </a:prstGeom>
          <a:noFill/>
          <a:extLst>
            <a:ext uri="{909E8E84-426E-40dd-AFC4-6F175D3DCCD1}">
              <a14:hiddenFill xmlns:a14="http://schemas.microsoft.com/office/drawing/2010/main">
                <a:solidFill>
                  <a:srgbClr val="FFFFFF"/>
                </a:solidFill>
              </a14:hiddenFill>
            </a:ext>
          </a:extLst>
        </p:spPr>
      </p:pic>
      <p:sp>
        <p:nvSpPr>
          <p:cNvPr id="13" name="Picture Placeholder 2"/>
          <p:cNvSpPr>
            <a:spLocks noGrp="1"/>
          </p:cNvSpPr>
          <p:nvPr>
            <p:ph type="pic" idx="1" hasCustomPrompt="1"/>
          </p:nvPr>
        </p:nvSpPr>
        <p:spPr>
          <a:xfrm>
            <a:off x="909901" y="1957962"/>
            <a:ext cx="3073864" cy="2080028"/>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4" name="Picture Placeholder 2"/>
          <p:cNvSpPr>
            <a:spLocks noGrp="1"/>
          </p:cNvSpPr>
          <p:nvPr>
            <p:ph type="pic" idx="12" hasCustomPrompt="1"/>
          </p:nvPr>
        </p:nvSpPr>
        <p:spPr>
          <a:xfrm>
            <a:off x="4539561" y="1957962"/>
            <a:ext cx="3073864" cy="2080028"/>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5" name="Picture Placeholder 2"/>
          <p:cNvSpPr>
            <a:spLocks noGrp="1"/>
          </p:cNvSpPr>
          <p:nvPr>
            <p:ph type="pic" idx="13" hasCustomPrompt="1"/>
          </p:nvPr>
        </p:nvSpPr>
        <p:spPr>
          <a:xfrm>
            <a:off x="8169221" y="1957962"/>
            <a:ext cx="3073864" cy="2080028"/>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6" name="Rectangle 15"/>
          <p:cNvSpPr/>
          <p:nvPr userDrawn="1"/>
        </p:nvSpPr>
        <p:spPr>
          <a:xfrm>
            <a:off x="4037371" y="1"/>
            <a:ext cx="4128459" cy="609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
        <p:nvSpPr>
          <p:cNvPr id="17" name="Rectangle 16"/>
          <p:cNvSpPr/>
          <p:nvPr userDrawn="1"/>
        </p:nvSpPr>
        <p:spPr>
          <a:xfrm>
            <a:off x="0" y="6753308"/>
            <a:ext cx="12192000" cy="1108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Tree>
    <p:extLst>
      <p:ext uri="{BB962C8B-B14F-4D97-AF65-F5344CB8AC3E}">
        <p14:creationId xmlns:p14="http://schemas.microsoft.com/office/powerpoint/2010/main" val="407940683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9_Images and Contents Layout">
    <p:spTree>
      <p:nvGrpSpPr>
        <p:cNvPr id="1" name=""/>
        <p:cNvGrpSpPr/>
        <p:nvPr/>
      </p:nvGrpSpPr>
      <p:grpSpPr>
        <a:xfrm>
          <a:off x="0" y="0"/>
          <a:ext cx="0" cy="0"/>
          <a:chOff x="0" y="0"/>
          <a:chExt cx="0" cy="0"/>
        </a:xfrm>
      </p:grpSpPr>
      <p:sp>
        <p:nvSpPr>
          <p:cNvPr id="6" name="Picture Placeholder 2"/>
          <p:cNvSpPr>
            <a:spLocks noGrp="1"/>
          </p:cNvSpPr>
          <p:nvPr>
            <p:ph type="pic" idx="1" hasCustomPrompt="1"/>
          </p:nvPr>
        </p:nvSpPr>
        <p:spPr>
          <a:xfrm>
            <a:off x="0" y="0"/>
            <a:ext cx="12192000" cy="4101075"/>
          </a:xfrm>
          <a:prstGeom prst="rect">
            <a:avLst/>
          </a:prstGeom>
          <a:solidFill>
            <a:schemeClr val="bg1">
              <a:lumMod val="8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Tree>
    <p:extLst>
      <p:ext uri="{BB962C8B-B14F-4D97-AF65-F5344CB8AC3E}">
        <p14:creationId xmlns:p14="http://schemas.microsoft.com/office/powerpoint/2010/main" val="201465714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icon se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64638"/>
            <a:ext cx="12192000" cy="768085"/>
          </a:xfrm>
          <a:prstGeom prst="rect">
            <a:avLst/>
          </a:prstGeom>
        </p:spPr>
        <p:txBody>
          <a:bodyPr anchor="ctr"/>
          <a:lstStyle>
            <a:lvl1pPr marL="0" indent="0" algn="ctr">
              <a:buNone/>
              <a:defRPr sz="4800" b="0" baseline="0">
                <a:latin typeface="+mj-lt"/>
                <a:cs typeface="Arial" pitchFamily="34" charset="0"/>
              </a:defRPr>
            </a:lvl1pPr>
          </a:lstStyle>
          <a:p>
            <a:pPr lvl="0"/>
            <a:r>
              <a:rPr lang="en-US" altLang="ko-KR" dirty="0"/>
              <a:t>ICON SETS LAYOUT</a:t>
            </a:r>
          </a:p>
        </p:txBody>
      </p:sp>
      <p:grpSp>
        <p:nvGrpSpPr>
          <p:cNvPr id="5" name="Group 4"/>
          <p:cNvGrpSpPr/>
          <p:nvPr userDrawn="1"/>
        </p:nvGrpSpPr>
        <p:grpSpPr>
          <a:xfrm>
            <a:off x="472011" y="1508786"/>
            <a:ext cx="3799787" cy="4865561"/>
            <a:chOff x="354008" y="1131589"/>
            <a:chExt cx="2849840" cy="3649171"/>
          </a:xfrm>
        </p:grpSpPr>
        <p:sp>
          <p:nvSpPr>
            <p:cNvPr id="6" name="Rounded Rectangle 5"/>
            <p:cNvSpPr/>
            <p:nvPr/>
          </p:nvSpPr>
          <p:spPr>
            <a:xfrm>
              <a:off x="354008" y="1131589"/>
              <a:ext cx="2849840" cy="364917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ko-KR" altLang="en-US" sz="2400" dirty="0">
                <a:solidFill>
                  <a:prstClr val="white"/>
                </a:solidFill>
              </a:endParaRPr>
            </a:p>
          </p:txBody>
        </p:sp>
        <p:sp>
          <p:nvSpPr>
            <p:cNvPr id="9" name="Rounded Rectangle 8"/>
            <p:cNvSpPr/>
            <p:nvPr/>
          </p:nvSpPr>
          <p:spPr>
            <a:xfrm>
              <a:off x="531932" y="1347500"/>
              <a:ext cx="108520" cy="3240473"/>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ko-KR" altLang="en-US" sz="2400">
                <a:solidFill>
                  <a:prstClr val="white"/>
                </a:solidFill>
              </a:endParaRPr>
            </a:p>
          </p:txBody>
        </p:sp>
        <p:sp>
          <p:nvSpPr>
            <p:cNvPr id="12" name="Half Frame 11"/>
            <p:cNvSpPr/>
            <p:nvPr/>
          </p:nvSpPr>
          <p:spPr>
            <a:xfrm rot="5400000">
              <a:off x="2592642" y="1238201"/>
              <a:ext cx="502331" cy="502331"/>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ko-KR" altLang="en-US" sz="2400">
                <a:solidFill>
                  <a:prstClr val="black"/>
                </a:solidFill>
              </a:endParaRPr>
            </a:p>
          </p:txBody>
        </p:sp>
      </p:grpSp>
    </p:spTree>
    <p:extLst>
      <p:ext uri="{BB962C8B-B14F-4D97-AF65-F5344CB8AC3E}">
        <p14:creationId xmlns:p14="http://schemas.microsoft.com/office/powerpoint/2010/main" val="26219781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CDBBEF-AA6C-4BA6-85B2-A17D7F280E38}" type="slidenum">
              <a:rPr lang="en-US" smtClean="0"/>
              <a:t>‹#›</a:t>
            </a:fld>
            <a:endParaRPr lang="en-US"/>
          </a:p>
        </p:txBody>
      </p:sp>
    </p:spTree>
    <p:extLst>
      <p:ext uri="{BB962C8B-B14F-4D97-AF65-F5344CB8AC3E}">
        <p14:creationId xmlns:p14="http://schemas.microsoft.com/office/powerpoint/2010/main" val="4117143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CDBBEF-AA6C-4BA6-85B2-A17D7F280E38}" type="slidenum">
              <a:rPr lang="en-US" smtClean="0"/>
              <a:t>‹#›</a:t>
            </a:fld>
            <a:endParaRPr lang="en-US"/>
          </a:p>
        </p:txBody>
      </p:sp>
    </p:spTree>
    <p:extLst>
      <p:ext uri="{BB962C8B-B14F-4D97-AF65-F5344CB8AC3E}">
        <p14:creationId xmlns:p14="http://schemas.microsoft.com/office/powerpoint/2010/main" val="17122016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DCDBBEF-AA6C-4BA6-85B2-A17D7F280E38}" type="slidenum">
              <a:rPr lang="en-US" smtClean="0"/>
              <a:t>‹#›</a:t>
            </a:fld>
            <a:endParaRPr lang="en-US"/>
          </a:p>
        </p:txBody>
      </p:sp>
    </p:spTree>
    <p:extLst>
      <p:ext uri="{BB962C8B-B14F-4D97-AF65-F5344CB8AC3E}">
        <p14:creationId xmlns:p14="http://schemas.microsoft.com/office/powerpoint/2010/main" val="18012169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DCDBBEF-AA6C-4BA6-85B2-A17D7F280E38}" type="slidenum">
              <a:rPr lang="en-US" smtClean="0"/>
              <a:t>‹#›</a:t>
            </a:fld>
            <a:endParaRPr lang="en-US"/>
          </a:p>
        </p:txBody>
      </p:sp>
    </p:spTree>
    <p:extLst>
      <p:ext uri="{BB962C8B-B14F-4D97-AF65-F5344CB8AC3E}">
        <p14:creationId xmlns:p14="http://schemas.microsoft.com/office/powerpoint/2010/main" val="8812041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DCDBBEF-AA6C-4BA6-85B2-A17D7F280E38}" type="slidenum">
              <a:rPr lang="en-US" smtClean="0"/>
              <a:t>‹#›</a:t>
            </a:fld>
            <a:endParaRPr lang="en-US"/>
          </a:p>
        </p:txBody>
      </p:sp>
    </p:spTree>
    <p:extLst>
      <p:ext uri="{BB962C8B-B14F-4D97-AF65-F5344CB8AC3E}">
        <p14:creationId xmlns:p14="http://schemas.microsoft.com/office/powerpoint/2010/main" val="2783193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CDBBEF-AA6C-4BA6-85B2-A17D7F280E38}" type="slidenum">
              <a:rPr lang="en-US" smtClean="0"/>
              <a:t>‹#›</a:t>
            </a:fld>
            <a:endParaRPr lang="en-US"/>
          </a:p>
        </p:txBody>
      </p:sp>
    </p:spTree>
    <p:extLst>
      <p:ext uri="{BB962C8B-B14F-4D97-AF65-F5344CB8AC3E}">
        <p14:creationId xmlns:p14="http://schemas.microsoft.com/office/powerpoint/2010/main" val="26918609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CDBBEF-AA6C-4BA6-85B2-A17D7F280E38}" type="slidenum">
              <a:rPr lang="en-US" smtClean="0"/>
              <a:t>‹#›</a:t>
            </a:fld>
            <a:endParaRPr lang="en-US"/>
          </a:p>
        </p:txBody>
      </p:sp>
    </p:spTree>
    <p:extLst>
      <p:ext uri="{BB962C8B-B14F-4D97-AF65-F5344CB8AC3E}">
        <p14:creationId xmlns:p14="http://schemas.microsoft.com/office/powerpoint/2010/main" val="524762700"/>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 Id="rId15"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4.xml"/><Relationship Id="rId12" Type="http://schemas.openxmlformats.org/officeDocument/2006/relationships/slideLayout" Target="../slideLayouts/slideLayout25.xml"/><Relationship Id="rId13" Type="http://schemas.openxmlformats.org/officeDocument/2006/relationships/slideLayout" Target="../slideLayouts/slideLayout26.xml"/><Relationship Id="rId14" Type="http://schemas.openxmlformats.org/officeDocument/2006/relationships/slideLayout" Target="../slideLayouts/slideLayout27.xml"/><Relationship Id="rId15" Type="http://schemas.openxmlformats.org/officeDocument/2006/relationships/theme" Target="../theme/theme2.xml"/><Relationship Id="rId1" Type="http://schemas.openxmlformats.org/officeDocument/2006/relationships/slideLayout" Target="../slideLayouts/slideLayout14.xml"/><Relationship Id="rId2" Type="http://schemas.openxmlformats.org/officeDocument/2006/relationships/slideLayout" Target="../slideLayouts/slideLayout15.xml"/><Relationship Id="rId3" Type="http://schemas.openxmlformats.org/officeDocument/2006/relationships/slideLayout" Target="../slideLayouts/slideLayout16.xml"/><Relationship Id="rId4" Type="http://schemas.openxmlformats.org/officeDocument/2006/relationships/slideLayout" Target="../slideLayouts/slideLayout17.xml"/><Relationship Id="rId5" Type="http://schemas.openxmlformats.org/officeDocument/2006/relationships/slideLayout" Target="../slideLayouts/slideLayout18.xml"/><Relationship Id="rId6" Type="http://schemas.openxmlformats.org/officeDocument/2006/relationships/slideLayout" Target="../slideLayouts/slideLayout19.xml"/><Relationship Id="rId7" Type="http://schemas.openxmlformats.org/officeDocument/2006/relationships/slideLayout" Target="../slideLayouts/slideLayout20.xml"/><Relationship Id="rId8" Type="http://schemas.openxmlformats.org/officeDocument/2006/relationships/slideLayout" Target="../slideLayouts/slideLayout21.xml"/><Relationship Id="rId9" Type="http://schemas.openxmlformats.org/officeDocument/2006/relationships/slideLayout" Target="../slideLayouts/slideLayout22.xml"/><Relationship Id="rId10"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5">
            <a:lum/>
          </a:blip>
          <a:srcRect/>
          <a:stretch>
            <a:fillRect l="1000" t="-1000" r="1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DCDBBEF-AA6C-4BA6-85B2-A17D7F280E38}" type="slidenum">
              <a:rPr lang="en-US" smtClean="0"/>
              <a:t>‹#›</a:t>
            </a:fld>
            <a:endParaRPr lang="en-US"/>
          </a:p>
        </p:txBody>
      </p:sp>
    </p:spTree>
    <p:extLst>
      <p:ext uri="{BB962C8B-B14F-4D97-AF65-F5344CB8AC3E}">
        <p14:creationId xmlns:p14="http://schemas.microsoft.com/office/powerpoint/2010/main" val="3333391393"/>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60" r:id="rId12"/>
    <p:sldLayoutId id="2147483701" r:id="rId1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48544627"/>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 id="2147483700" r:id="rId14"/>
  </p:sldLayoutIdLst>
  <p:txStyles>
    <p:titleStyle>
      <a:lvl1pPr algn="ctr" defTabSz="1219170" rtl="0" eaLnBrk="1" latinLnBrk="1" hangingPunct="1">
        <a:spcBef>
          <a:spcPct val="0"/>
        </a:spcBef>
        <a:buNone/>
        <a:defRPr sz="5867" kern="1200">
          <a:solidFill>
            <a:schemeClr val="tx1"/>
          </a:solidFill>
          <a:latin typeface="+mj-lt"/>
          <a:ea typeface="+mj-ea"/>
          <a:cs typeface="+mj-cs"/>
        </a:defRPr>
      </a:lvl1pPr>
    </p:titleStyle>
    <p:bodyStyle>
      <a:lvl1pPr marL="457189" indent="-457189" algn="l" defTabSz="1219170" rtl="0" eaLnBrk="1" latinLnBrk="1" hangingPunct="1">
        <a:spcBef>
          <a:spcPct val="20000"/>
        </a:spcBef>
        <a:buFont typeface="Arial" pitchFamily="34" charset="0"/>
        <a:buChar char="•"/>
        <a:defRPr sz="4267" kern="1200">
          <a:solidFill>
            <a:schemeClr val="tx1"/>
          </a:solidFill>
          <a:latin typeface="+mn-lt"/>
          <a:ea typeface="+mn-ea"/>
          <a:cs typeface="+mn-cs"/>
        </a:defRPr>
      </a:lvl1pPr>
      <a:lvl2pPr marL="990575" indent="-380990" algn="l" defTabSz="1219170" rtl="0" eaLnBrk="1" latinLnBrk="1" hangingPunct="1">
        <a:spcBef>
          <a:spcPct val="20000"/>
        </a:spcBef>
        <a:buFont typeface="Arial" pitchFamily="34" charset="0"/>
        <a:buChar char="–"/>
        <a:defRPr sz="3733" kern="1200">
          <a:solidFill>
            <a:schemeClr val="tx1"/>
          </a:solidFill>
          <a:latin typeface="+mn-lt"/>
          <a:ea typeface="+mn-ea"/>
          <a:cs typeface="+mn-cs"/>
        </a:defRPr>
      </a:lvl2pPr>
      <a:lvl3pPr marL="1523962" indent="-304792" algn="l" defTabSz="1219170" rtl="0" eaLnBrk="1" latinLnBrk="1" hangingPunct="1">
        <a:spcBef>
          <a:spcPct val="20000"/>
        </a:spcBef>
        <a:buFont typeface="Arial" pitchFamily="34" charset="0"/>
        <a:buChar char="•"/>
        <a:defRPr sz="3200" kern="1200">
          <a:solidFill>
            <a:schemeClr val="tx1"/>
          </a:solidFill>
          <a:latin typeface="+mn-lt"/>
          <a:ea typeface="+mn-ea"/>
          <a:cs typeface="+mn-cs"/>
        </a:defRPr>
      </a:lvl3pPr>
      <a:lvl4pPr marL="2133547"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4pPr>
      <a:lvl5pPr marL="2743131"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5pPr>
      <a:lvl6pPr marL="3352716"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ko-KR"/>
      </a:defPPr>
      <a:lvl1pPr marL="0" algn="l" defTabSz="1219170" rtl="0" eaLnBrk="1" latinLnBrk="1" hangingPunct="1">
        <a:defRPr sz="2400" kern="1200">
          <a:solidFill>
            <a:schemeClr val="tx1"/>
          </a:solidFill>
          <a:latin typeface="+mn-lt"/>
          <a:ea typeface="+mn-ea"/>
          <a:cs typeface="+mn-cs"/>
        </a:defRPr>
      </a:lvl1pPr>
      <a:lvl2pPr marL="609585" algn="l" defTabSz="1219170" rtl="0" eaLnBrk="1" latinLnBrk="1" hangingPunct="1">
        <a:defRPr sz="2400" kern="1200">
          <a:solidFill>
            <a:schemeClr val="tx1"/>
          </a:solidFill>
          <a:latin typeface="+mn-lt"/>
          <a:ea typeface="+mn-ea"/>
          <a:cs typeface="+mn-cs"/>
        </a:defRPr>
      </a:lvl2pPr>
      <a:lvl3pPr marL="1219170" algn="l" defTabSz="1219170" rtl="0" eaLnBrk="1" latinLnBrk="1" hangingPunct="1">
        <a:defRPr sz="2400" kern="1200">
          <a:solidFill>
            <a:schemeClr val="tx1"/>
          </a:solidFill>
          <a:latin typeface="+mn-lt"/>
          <a:ea typeface="+mn-ea"/>
          <a:cs typeface="+mn-cs"/>
        </a:defRPr>
      </a:lvl3pPr>
      <a:lvl4pPr marL="1828754" algn="l" defTabSz="1219170" rtl="0" eaLnBrk="1" latinLnBrk="1" hangingPunct="1">
        <a:defRPr sz="2400" kern="1200">
          <a:solidFill>
            <a:schemeClr val="tx1"/>
          </a:solidFill>
          <a:latin typeface="+mn-lt"/>
          <a:ea typeface="+mn-ea"/>
          <a:cs typeface="+mn-cs"/>
        </a:defRPr>
      </a:lvl4pPr>
      <a:lvl5pPr marL="2438339" algn="l" defTabSz="1219170" rtl="0" eaLnBrk="1" latinLnBrk="1" hangingPunct="1">
        <a:defRPr sz="2400" kern="1200">
          <a:solidFill>
            <a:schemeClr val="tx1"/>
          </a:solidFill>
          <a:latin typeface="+mn-lt"/>
          <a:ea typeface="+mn-ea"/>
          <a:cs typeface="+mn-cs"/>
        </a:defRPr>
      </a:lvl5pPr>
      <a:lvl6pPr marL="3047924" algn="l" defTabSz="1219170" rtl="0" eaLnBrk="1" latinLnBrk="1" hangingPunct="1">
        <a:defRPr sz="2400" kern="1200">
          <a:solidFill>
            <a:schemeClr val="tx1"/>
          </a:solidFill>
          <a:latin typeface="+mn-lt"/>
          <a:ea typeface="+mn-ea"/>
          <a:cs typeface="+mn-cs"/>
        </a:defRPr>
      </a:lvl6pPr>
      <a:lvl7pPr marL="3657509" algn="l" defTabSz="1219170" rtl="0" eaLnBrk="1" latinLnBrk="1" hangingPunct="1">
        <a:defRPr sz="2400" kern="1200">
          <a:solidFill>
            <a:schemeClr val="tx1"/>
          </a:solidFill>
          <a:latin typeface="+mn-lt"/>
          <a:ea typeface="+mn-ea"/>
          <a:cs typeface="+mn-cs"/>
        </a:defRPr>
      </a:lvl7pPr>
      <a:lvl8pPr marL="4267093" algn="l" defTabSz="1219170" rtl="0" eaLnBrk="1" latinLnBrk="1" hangingPunct="1">
        <a:defRPr sz="2400" kern="1200">
          <a:solidFill>
            <a:schemeClr val="tx1"/>
          </a:solidFill>
          <a:latin typeface="+mn-lt"/>
          <a:ea typeface="+mn-ea"/>
          <a:cs typeface="+mn-cs"/>
        </a:defRPr>
      </a:lvl8pPr>
      <a:lvl9pPr marL="4876678" algn="l" defTabSz="1219170" rtl="0" eaLnBrk="1" latinLnBrk="1"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oleObject" Target="../embeddings/oleObject1.bin"/><Relationship Id="rId4" Type="http://schemas.openxmlformats.org/officeDocument/2006/relationships/image" Target="../media/image6.emf"/><Relationship Id="rId5" Type="http://schemas.openxmlformats.org/officeDocument/2006/relationships/image" Target="../media/image7.png"/><Relationship Id="rId6" Type="http://schemas.microsoft.com/office/2007/relationships/hdphoto" Target="../media/hdphoto1.wdp"/><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 Id="rId3" Type="http://schemas.openxmlformats.org/officeDocument/2006/relationships/image" Target="../media/image1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9.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oleObject" Target="../embeddings/oleObject2.bin"/><Relationship Id="rId4" Type="http://schemas.openxmlformats.org/officeDocument/2006/relationships/image" Target="../media/image6.emf"/><Relationship Id="rId1" Type="http://schemas.openxmlformats.org/officeDocument/2006/relationships/vmlDrawing" Target="../drawings/vmlDrawing2.vml"/><Relationship Id="rId2"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p:cNvSpPr/>
          <p:nvPr/>
        </p:nvSpPr>
        <p:spPr>
          <a:xfrm>
            <a:off x="-4421" y="5427341"/>
            <a:ext cx="12196420" cy="15185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302197" y="5901985"/>
            <a:ext cx="45719" cy="61388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Slide Number Placeholder 2"/>
          <p:cNvSpPr txBox="1">
            <a:spLocks/>
          </p:cNvSpPr>
          <p:nvPr/>
        </p:nvSpPr>
        <p:spPr>
          <a:xfrm>
            <a:off x="8763000" y="65087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46" name="Right Triangle 45">
            <a:extLst>
              <a:ext uri="{FF2B5EF4-FFF2-40B4-BE49-F238E27FC236}">
                <a16:creationId xmlns="" xmlns:a16="http://schemas.microsoft.com/office/drawing/2014/main" id="{0983CA01-DED8-4A8A-82CA-5B1BE1DADB0C}"/>
              </a:ext>
            </a:extLst>
          </p:cNvPr>
          <p:cNvSpPr/>
          <p:nvPr/>
        </p:nvSpPr>
        <p:spPr>
          <a:xfrm flipV="1">
            <a:off x="9506857" y="5939880"/>
            <a:ext cx="1291772" cy="1157606"/>
          </a:xfrm>
          <a:prstGeom prst="rtTriangle">
            <a:avLst/>
          </a:prstGeom>
          <a:solidFill>
            <a:srgbClr val="FFFFFF">
              <a:lumMod val="95000"/>
              <a:alpha val="17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D" sz="1800" b="0" i="0" u="none" strike="noStrike" kern="0" cap="none" spc="0" normalizeH="0" baseline="0" noProof="0" smtClean="0">
              <a:ln>
                <a:noFill/>
              </a:ln>
              <a:solidFill>
                <a:srgbClr val="FFFFFF"/>
              </a:solidFill>
              <a:effectLst/>
              <a:uLnTx/>
              <a:uFillTx/>
              <a:latin typeface="Calibri" panose="020F0502020204030204"/>
            </a:endParaRPr>
          </a:p>
        </p:txBody>
      </p:sp>
      <p:graphicFrame>
        <p:nvGraphicFramePr>
          <p:cNvPr id="48" name="Object 47">
            <a:extLst>
              <a:ext uri="{FF2B5EF4-FFF2-40B4-BE49-F238E27FC236}">
                <a16:creationId xmlns="" xmlns:a16="http://schemas.microsoft.com/office/drawing/2014/main" id="{CAD0D7B8-E462-453C-B296-CA0154FA54AE}"/>
              </a:ext>
            </a:extLst>
          </p:cNvPr>
          <p:cNvGraphicFramePr>
            <a:graphicFrameLocks noChangeAspect="1"/>
          </p:cNvGraphicFramePr>
          <p:nvPr>
            <p:extLst>
              <p:ext uri="{D42A27DB-BD31-4B8C-83A1-F6EECF244321}">
                <p14:modId xmlns:p14="http://schemas.microsoft.com/office/powerpoint/2010/main" val="689304721"/>
              </p:ext>
            </p:extLst>
          </p:nvPr>
        </p:nvGraphicFramePr>
        <p:xfrm>
          <a:off x="76788" y="3121720"/>
          <a:ext cx="3303056" cy="3148059"/>
        </p:xfrm>
        <a:graphic>
          <a:graphicData uri="http://schemas.openxmlformats.org/presentationml/2006/ole">
            <mc:AlternateContent xmlns:mc="http://schemas.openxmlformats.org/markup-compatibility/2006">
              <mc:Choice xmlns:v="urn:schemas-microsoft-com:vml" Requires="v">
                <p:oleObj spid="_x0000_s8327" name="CorelDRAW" r:id="rId3" imgW="2169000" imgH="2169360" progId="">
                  <p:embed/>
                </p:oleObj>
              </mc:Choice>
              <mc:Fallback>
                <p:oleObj name="CorelDRAW" r:id="rId3" imgW="2169000" imgH="2169360" progId="">
                  <p:embed/>
                  <p:pic>
                    <p:nvPicPr>
                      <p:cNvPr id="0" name=""/>
                      <p:cNvPicPr>
                        <a:picLocks noChangeAspect="1" noChangeArrowheads="1"/>
                      </p:cNvPicPr>
                      <p:nvPr/>
                    </p:nvPicPr>
                    <p:blipFill>
                      <a:blip r:embed="rId4">
                        <a:lum bright="77000"/>
                        <a:extLst>
                          <a:ext uri="{28A0092B-C50C-407E-A947-70E740481C1C}">
                            <a14:useLocalDpi xmlns:a14="http://schemas.microsoft.com/office/drawing/2010/main" val="0"/>
                          </a:ext>
                        </a:extLst>
                      </a:blip>
                      <a:srcRect/>
                      <a:stretch>
                        <a:fillRect/>
                      </a:stretch>
                    </p:blipFill>
                    <p:spPr bwMode="auto">
                      <a:xfrm>
                        <a:off x="76788" y="3121720"/>
                        <a:ext cx="3303056" cy="3148059"/>
                      </a:xfrm>
                      <a:prstGeom prst="rect">
                        <a:avLst/>
                      </a:prstGeom>
                      <a:noFill/>
                      <a:extLst/>
                    </p:spPr>
                  </p:pic>
                </p:oleObj>
              </mc:Fallback>
            </mc:AlternateContent>
          </a:graphicData>
        </a:graphic>
      </p:graphicFrame>
      <p:sp>
        <p:nvSpPr>
          <p:cNvPr id="37" name="Right Triangle 36">
            <a:extLst>
              <a:ext uri="{FF2B5EF4-FFF2-40B4-BE49-F238E27FC236}">
                <a16:creationId xmlns="" xmlns:a16="http://schemas.microsoft.com/office/drawing/2014/main" id="{0983CA01-DED8-4A8A-82CA-5B1BE1DADB0C}"/>
              </a:ext>
            </a:extLst>
          </p:cNvPr>
          <p:cNvSpPr/>
          <p:nvPr/>
        </p:nvSpPr>
        <p:spPr>
          <a:xfrm flipH="1">
            <a:off x="7045437" y="-64960"/>
            <a:ext cx="5146562" cy="5852440"/>
          </a:xfrm>
          <a:prstGeom prst="rtTriangle">
            <a:avLst/>
          </a:prstGeom>
          <a:solidFill>
            <a:srgbClr val="FFFFFF">
              <a:lumMod val="95000"/>
              <a:alpha val="17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D" sz="1800" b="0" i="0" u="none" strike="noStrike" kern="0" cap="none" spc="0" normalizeH="0" baseline="0" noProof="0" smtClean="0">
              <a:ln>
                <a:noFill/>
              </a:ln>
              <a:solidFill>
                <a:srgbClr val="FFFFFF"/>
              </a:solidFill>
              <a:effectLst/>
              <a:uLnTx/>
              <a:uFillTx/>
              <a:latin typeface="Calibri" panose="020F0502020204030204"/>
            </a:endParaRPr>
          </a:p>
        </p:txBody>
      </p:sp>
      <p:sp>
        <p:nvSpPr>
          <p:cNvPr id="45" name="Rectangle 44"/>
          <p:cNvSpPr/>
          <p:nvPr/>
        </p:nvSpPr>
        <p:spPr>
          <a:xfrm>
            <a:off x="2124074" y="2025525"/>
            <a:ext cx="6829425" cy="1580679"/>
          </a:xfrm>
          <a:prstGeom prst="rect">
            <a:avLst/>
          </a:prstGeom>
          <a:gradFill flip="none" rotWithShape="1">
            <a:gsLst>
              <a:gs pos="15000">
                <a:srgbClr val="FFFFFF">
                  <a:alpha val="34000"/>
                </a:srgbClr>
              </a:gs>
              <a:gs pos="94000">
                <a:srgbClr val="FFFFFF">
                  <a:alpha val="34000"/>
                </a:srgbClr>
              </a:gs>
              <a:gs pos="2655">
                <a:schemeClr val="bg1">
                  <a:alpha val="0"/>
                </a:schemeClr>
              </a:gs>
              <a:gs pos="5100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Picture 29"/>
          <p:cNvPicPr>
            <a:picLocks noChangeAspect="1"/>
          </p:cNvPicPr>
          <p:nvPr/>
        </p:nvPicPr>
        <p:blipFill>
          <a:blip r:embed="rId5">
            <a:extLst>
              <a:ext uri="{BEBA8EAE-BF5A-486C-A8C5-ECC9F3942E4B}">
                <a14:imgProps xmlns:a14="http://schemas.microsoft.com/office/drawing/2010/main">
                  <a14:imgLayer r:embed="rId6">
                    <a14:imgEffect>
                      <a14:colorTemperature colorTemp="5742"/>
                    </a14:imgEffect>
                    <a14:imgEffect>
                      <a14:saturation sat="238000"/>
                    </a14:imgEffect>
                  </a14:imgLayer>
                </a14:imgProps>
              </a:ext>
              <a:ext uri="{28A0092B-C50C-407E-A947-70E740481C1C}">
                <a14:useLocalDpi xmlns:a14="http://schemas.microsoft.com/office/drawing/2010/main" val="0"/>
              </a:ext>
            </a:extLst>
          </a:blip>
          <a:stretch>
            <a:fillRect/>
          </a:stretch>
        </p:blipFill>
        <p:spPr>
          <a:xfrm>
            <a:off x="12104" y="24501"/>
            <a:ext cx="3859753" cy="1538254"/>
          </a:xfrm>
          <a:prstGeom prst="rect">
            <a:avLst/>
          </a:prstGeom>
        </p:spPr>
      </p:pic>
      <p:sp>
        <p:nvSpPr>
          <p:cNvPr id="43" name="Right Triangle 42"/>
          <p:cNvSpPr/>
          <p:nvPr/>
        </p:nvSpPr>
        <p:spPr>
          <a:xfrm rot="10800000" flipV="1">
            <a:off x="9829797" y="5333999"/>
            <a:ext cx="2366623" cy="1600201"/>
          </a:xfrm>
          <a:prstGeom prst="r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p:cNvSpPr txBox="1">
            <a:spLocks noChangeArrowheads="1"/>
          </p:cNvSpPr>
          <p:nvPr/>
        </p:nvSpPr>
        <p:spPr bwMode="auto">
          <a:xfrm>
            <a:off x="6881359" y="6019560"/>
            <a:ext cx="492860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King" pitchFamily="2" charset="0"/>
              </a:defRPr>
            </a:lvl1pPr>
            <a:lvl2pPr marL="742950" indent="-285750">
              <a:defRPr>
                <a:solidFill>
                  <a:schemeClr val="tx1"/>
                </a:solidFill>
                <a:latin typeface="King" pitchFamily="2" charset="0"/>
              </a:defRPr>
            </a:lvl2pPr>
            <a:lvl3pPr marL="1143000" indent="-228600">
              <a:defRPr>
                <a:solidFill>
                  <a:schemeClr val="tx1"/>
                </a:solidFill>
                <a:latin typeface="King" pitchFamily="2" charset="0"/>
              </a:defRPr>
            </a:lvl3pPr>
            <a:lvl4pPr marL="1600200" indent="-228600">
              <a:defRPr>
                <a:solidFill>
                  <a:schemeClr val="tx1"/>
                </a:solidFill>
                <a:latin typeface="King" pitchFamily="2" charset="0"/>
              </a:defRPr>
            </a:lvl4pPr>
            <a:lvl5pPr marL="2057400" indent="-228600">
              <a:defRPr>
                <a:solidFill>
                  <a:schemeClr val="tx1"/>
                </a:solidFill>
                <a:latin typeface="King" pitchFamily="2" charset="0"/>
              </a:defRPr>
            </a:lvl5pPr>
            <a:lvl6pPr marL="2514600" indent="-228600" fontAlgn="base">
              <a:spcBef>
                <a:spcPct val="0"/>
              </a:spcBef>
              <a:spcAft>
                <a:spcPct val="0"/>
              </a:spcAft>
              <a:defRPr>
                <a:solidFill>
                  <a:schemeClr val="tx1"/>
                </a:solidFill>
                <a:latin typeface="King" pitchFamily="2" charset="0"/>
              </a:defRPr>
            </a:lvl6pPr>
            <a:lvl7pPr marL="2971800" indent="-228600" fontAlgn="base">
              <a:spcBef>
                <a:spcPct val="0"/>
              </a:spcBef>
              <a:spcAft>
                <a:spcPct val="0"/>
              </a:spcAft>
              <a:defRPr>
                <a:solidFill>
                  <a:schemeClr val="tx1"/>
                </a:solidFill>
                <a:latin typeface="King" pitchFamily="2" charset="0"/>
              </a:defRPr>
            </a:lvl7pPr>
            <a:lvl8pPr marL="3429000" indent="-228600" fontAlgn="base">
              <a:spcBef>
                <a:spcPct val="0"/>
              </a:spcBef>
              <a:spcAft>
                <a:spcPct val="0"/>
              </a:spcAft>
              <a:defRPr>
                <a:solidFill>
                  <a:schemeClr val="tx1"/>
                </a:solidFill>
                <a:latin typeface="King" pitchFamily="2" charset="0"/>
              </a:defRPr>
            </a:lvl8pPr>
            <a:lvl9pPr marL="3886200" indent="-228600" fontAlgn="base">
              <a:spcBef>
                <a:spcPct val="0"/>
              </a:spcBef>
              <a:spcAft>
                <a:spcPct val="0"/>
              </a:spcAft>
              <a:defRPr>
                <a:solidFill>
                  <a:schemeClr val="tx1"/>
                </a:solidFill>
                <a:latin typeface="King" pitchFamily="2" charset="0"/>
              </a:defRPr>
            </a:lvl9pPr>
          </a:lstStyle>
          <a:p>
            <a:pPr lvl="0"/>
            <a:r>
              <a:rPr lang="en-US" sz="2000" b="1" dirty="0">
                <a:solidFill>
                  <a:prstClr val="black">
                    <a:lumMod val="65000"/>
                    <a:lumOff val="35000"/>
                  </a:prstClr>
                </a:solidFill>
                <a:latin typeface="Casper" panose="02000506000000020004" pitchFamily="2" charset="0"/>
                <a:ea typeface="Karla" pitchFamily="2" charset="0"/>
                <a:cs typeface="Karla" pitchFamily="2" charset="0"/>
              </a:rPr>
              <a:t>DISCOVER . </a:t>
            </a:r>
            <a:r>
              <a:rPr lang="en-US" sz="2000" b="1" dirty="0">
                <a:solidFill>
                  <a:srgbClr val="C00000"/>
                </a:solidFill>
                <a:latin typeface="Casper" panose="02000506000000020004" pitchFamily="2" charset="0"/>
                <a:ea typeface="Karla" pitchFamily="2" charset="0"/>
                <a:cs typeface="Karla" pitchFamily="2" charset="0"/>
              </a:rPr>
              <a:t>LEARN</a:t>
            </a:r>
            <a:r>
              <a:rPr lang="en-US" sz="2000" b="1" dirty="0">
                <a:solidFill>
                  <a:prstClr val="black">
                    <a:lumMod val="65000"/>
                    <a:lumOff val="35000"/>
                  </a:prstClr>
                </a:solidFill>
                <a:latin typeface="Casper" panose="02000506000000020004" pitchFamily="2" charset="0"/>
                <a:ea typeface="Karla" pitchFamily="2" charset="0"/>
                <a:cs typeface="Karla" pitchFamily="2" charset="0"/>
              </a:rPr>
              <a:t> . EMPOWER</a:t>
            </a:r>
            <a:endParaRPr lang="en-US" sz="1200" b="1" dirty="0">
              <a:solidFill>
                <a:prstClr val="black"/>
              </a:solidFill>
              <a:latin typeface="Casper" panose="02000506000000020004" pitchFamily="2" charset="0"/>
            </a:endParaRPr>
          </a:p>
          <a:p>
            <a:pPr eaLnBrk="1" hangingPunct="1"/>
            <a:endParaRPr lang="en-US" sz="1600" b="1" dirty="0">
              <a:latin typeface="Casper" panose="02000506000000020004" pitchFamily="2" charset="0"/>
            </a:endParaRPr>
          </a:p>
        </p:txBody>
      </p:sp>
      <p:sp>
        <p:nvSpPr>
          <p:cNvPr id="52" name="Rectangle 51"/>
          <p:cNvSpPr/>
          <p:nvPr/>
        </p:nvSpPr>
        <p:spPr>
          <a:xfrm>
            <a:off x="6885780" y="6043646"/>
            <a:ext cx="45719" cy="37062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p:cNvSpPr txBox="1">
            <a:spLocks noChangeArrowheads="1"/>
          </p:cNvSpPr>
          <p:nvPr/>
        </p:nvSpPr>
        <p:spPr bwMode="auto">
          <a:xfrm>
            <a:off x="-459213" y="6014156"/>
            <a:ext cx="6432043" cy="424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King" pitchFamily="2" charset="0"/>
              </a:defRPr>
            </a:lvl1pPr>
            <a:lvl2pPr marL="742950" indent="-285750">
              <a:defRPr>
                <a:solidFill>
                  <a:schemeClr val="tx1"/>
                </a:solidFill>
                <a:latin typeface="King" pitchFamily="2" charset="0"/>
              </a:defRPr>
            </a:lvl2pPr>
            <a:lvl3pPr marL="1143000" indent="-228600">
              <a:defRPr>
                <a:solidFill>
                  <a:schemeClr val="tx1"/>
                </a:solidFill>
                <a:latin typeface="King" pitchFamily="2" charset="0"/>
              </a:defRPr>
            </a:lvl3pPr>
            <a:lvl4pPr marL="1600200" indent="-228600">
              <a:defRPr>
                <a:solidFill>
                  <a:schemeClr val="tx1"/>
                </a:solidFill>
                <a:latin typeface="King" pitchFamily="2" charset="0"/>
              </a:defRPr>
            </a:lvl4pPr>
            <a:lvl5pPr marL="2057400" indent="-228600">
              <a:defRPr>
                <a:solidFill>
                  <a:schemeClr val="tx1"/>
                </a:solidFill>
                <a:latin typeface="King" pitchFamily="2" charset="0"/>
              </a:defRPr>
            </a:lvl5pPr>
            <a:lvl6pPr marL="2514600" indent="-228600" fontAlgn="base">
              <a:spcBef>
                <a:spcPct val="0"/>
              </a:spcBef>
              <a:spcAft>
                <a:spcPct val="0"/>
              </a:spcAft>
              <a:defRPr>
                <a:solidFill>
                  <a:schemeClr val="tx1"/>
                </a:solidFill>
                <a:latin typeface="King" pitchFamily="2" charset="0"/>
              </a:defRPr>
            </a:lvl6pPr>
            <a:lvl7pPr marL="2971800" indent="-228600" fontAlgn="base">
              <a:spcBef>
                <a:spcPct val="0"/>
              </a:spcBef>
              <a:spcAft>
                <a:spcPct val="0"/>
              </a:spcAft>
              <a:defRPr>
                <a:solidFill>
                  <a:schemeClr val="tx1"/>
                </a:solidFill>
                <a:latin typeface="King" pitchFamily="2" charset="0"/>
              </a:defRPr>
            </a:lvl7pPr>
            <a:lvl8pPr marL="3429000" indent="-228600" fontAlgn="base">
              <a:spcBef>
                <a:spcPct val="0"/>
              </a:spcBef>
              <a:spcAft>
                <a:spcPct val="0"/>
              </a:spcAft>
              <a:defRPr>
                <a:solidFill>
                  <a:schemeClr val="tx1"/>
                </a:solidFill>
                <a:latin typeface="King" pitchFamily="2" charset="0"/>
              </a:defRPr>
            </a:lvl8pPr>
            <a:lvl9pPr marL="3886200" indent="-228600" fontAlgn="base">
              <a:spcBef>
                <a:spcPct val="0"/>
              </a:spcBef>
              <a:spcAft>
                <a:spcPct val="0"/>
              </a:spcAft>
              <a:defRPr>
                <a:solidFill>
                  <a:schemeClr val="tx1"/>
                </a:solidFill>
                <a:latin typeface="King" pitchFamily="2" charset="0"/>
              </a:defRPr>
            </a:lvl9pPr>
          </a:lstStyle>
          <a:p>
            <a:pPr lvl="0" algn="ctr" defTabSz="622300">
              <a:lnSpc>
                <a:spcPct val="90000"/>
              </a:lnSpc>
              <a:spcBef>
                <a:spcPct val="0"/>
              </a:spcBef>
              <a:spcAft>
                <a:spcPct val="35000"/>
              </a:spcAft>
            </a:pPr>
            <a:r>
              <a:rPr lang="en-US" sz="2400" b="1" dirty="0" smtClean="0">
                <a:solidFill>
                  <a:prstClr val="black">
                    <a:lumMod val="85000"/>
                    <a:lumOff val="15000"/>
                  </a:prstClr>
                </a:solidFill>
                <a:latin typeface="Times New Roman" panose="02020603050405020304" pitchFamily="18" charset="0"/>
                <a:cs typeface="Times New Roman" panose="02020603050405020304" pitchFamily="18" charset="0"/>
              </a:rPr>
              <a:t>INTRODUCTION TO IOT</a:t>
            </a:r>
            <a:endParaRPr lang="en-US" sz="1600" dirty="0">
              <a:latin typeface="Raleway ExtraBold" pitchFamily="34" charset="-52"/>
            </a:endParaRPr>
          </a:p>
        </p:txBody>
      </p:sp>
      <p:sp>
        <p:nvSpPr>
          <p:cNvPr id="26" name="TextBox 25"/>
          <p:cNvSpPr txBox="1">
            <a:spLocks noChangeArrowheads="1"/>
          </p:cNvSpPr>
          <p:nvPr/>
        </p:nvSpPr>
        <p:spPr bwMode="auto">
          <a:xfrm>
            <a:off x="710147" y="1362564"/>
            <a:ext cx="10185380" cy="5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King" pitchFamily="2" charset="0"/>
              </a:defRPr>
            </a:lvl1pPr>
            <a:lvl2pPr marL="742950" indent="-285750">
              <a:defRPr>
                <a:solidFill>
                  <a:schemeClr val="tx1"/>
                </a:solidFill>
                <a:latin typeface="King" pitchFamily="2" charset="0"/>
              </a:defRPr>
            </a:lvl2pPr>
            <a:lvl3pPr marL="1143000" indent="-228600">
              <a:defRPr>
                <a:solidFill>
                  <a:schemeClr val="tx1"/>
                </a:solidFill>
                <a:latin typeface="King" pitchFamily="2" charset="0"/>
              </a:defRPr>
            </a:lvl3pPr>
            <a:lvl4pPr marL="1600200" indent="-228600">
              <a:defRPr>
                <a:solidFill>
                  <a:schemeClr val="tx1"/>
                </a:solidFill>
                <a:latin typeface="King" pitchFamily="2" charset="0"/>
              </a:defRPr>
            </a:lvl4pPr>
            <a:lvl5pPr marL="2057400" indent="-228600">
              <a:defRPr>
                <a:solidFill>
                  <a:schemeClr val="tx1"/>
                </a:solidFill>
                <a:latin typeface="King" pitchFamily="2" charset="0"/>
              </a:defRPr>
            </a:lvl5pPr>
            <a:lvl6pPr marL="2514600" indent="-228600" fontAlgn="base">
              <a:spcBef>
                <a:spcPct val="0"/>
              </a:spcBef>
              <a:spcAft>
                <a:spcPct val="0"/>
              </a:spcAft>
              <a:defRPr>
                <a:solidFill>
                  <a:schemeClr val="tx1"/>
                </a:solidFill>
                <a:latin typeface="King" pitchFamily="2" charset="0"/>
              </a:defRPr>
            </a:lvl6pPr>
            <a:lvl7pPr marL="2971800" indent="-228600" fontAlgn="base">
              <a:spcBef>
                <a:spcPct val="0"/>
              </a:spcBef>
              <a:spcAft>
                <a:spcPct val="0"/>
              </a:spcAft>
              <a:defRPr>
                <a:solidFill>
                  <a:schemeClr val="tx1"/>
                </a:solidFill>
                <a:latin typeface="King" pitchFamily="2" charset="0"/>
              </a:defRPr>
            </a:lvl7pPr>
            <a:lvl8pPr marL="3429000" indent="-228600" fontAlgn="base">
              <a:spcBef>
                <a:spcPct val="0"/>
              </a:spcBef>
              <a:spcAft>
                <a:spcPct val="0"/>
              </a:spcAft>
              <a:defRPr>
                <a:solidFill>
                  <a:schemeClr val="tx1"/>
                </a:solidFill>
                <a:latin typeface="King" pitchFamily="2" charset="0"/>
              </a:defRPr>
            </a:lvl8pPr>
            <a:lvl9pPr marL="3886200" indent="-228600" fontAlgn="base">
              <a:spcBef>
                <a:spcPct val="0"/>
              </a:spcBef>
              <a:spcAft>
                <a:spcPct val="0"/>
              </a:spcAft>
              <a:defRPr>
                <a:solidFill>
                  <a:schemeClr val="tx1"/>
                </a:solidFill>
                <a:latin typeface="King" pitchFamily="2" charset="0"/>
              </a:defRPr>
            </a:lvl9pPr>
          </a:lstStyle>
          <a:p>
            <a:pPr lvl="0" algn="ctr" defTabSz="622300">
              <a:lnSpc>
                <a:spcPct val="90000"/>
              </a:lnSpc>
              <a:spcBef>
                <a:spcPct val="0"/>
              </a:spcBef>
              <a:spcAft>
                <a:spcPct val="35000"/>
              </a:spcAft>
            </a:pPr>
            <a:endParaRPr lang="en-US" sz="3200" b="1" dirty="0" smtClean="0">
              <a:latin typeface="Arial Black" panose="020B0A04020102020204" pitchFamily="34" charset="0"/>
              <a:ea typeface="Karla" pitchFamily="2" charset="0"/>
              <a:cs typeface="Karla" pitchFamily="2" charset="0"/>
            </a:endParaRPr>
          </a:p>
          <a:p>
            <a:pPr lvl="0" algn="ctr" defTabSz="622300">
              <a:lnSpc>
                <a:spcPct val="90000"/>
              </a:lnSpc>
              <a:spcBef>
                <a:spcPct val="0"/>
              </a:spcBef>
              <a:spcAft>
                <a:spcPct val="35000"/>
              </a:spcAft>
            </a:pPr>
            <a:r>
              <a:rPr lang="en-US" sz="3200" b="1" dirty="0" smtClean="0">
                <a:latin typeface="Arial Black" panose="020B0A04020102020204" pitchFamily="34" charset="0"/>
                <a:ea typeface="Karla" pitchFamily="2" charset="0"/>
                <a:cs typeface="Karla" pitchFamily="2" charset="0"/>
              </a:rPr>
              <a:t>UNIVERSITY </a:t>
            </a:r>
            <a:r>
              <a:rPr lang="en-US" sz="3200" b="1" dirty="0">
                <a:latin typeface="Arial Black" panose="020B0A04020102020204" pitchFamily="34" charset="0"/>
                <a:ea typeface="Karla" pitchFamily="2" charset="0"/>
                <a:cs typeface="Karla" pitchFamily="2" charset="0"/>
              </a:rPr>
              <a:t>INSTITUTE OF ENGINEERING </a:t>
            </a:r>
            <a:endParaRPr lang="en-US" sz="3200" b="1" dirty="0" smtClean="0">
              <a:latin typeface="Arial Black" panose="020B0A04020102020204" pitchFamily="34" charset="0"/>
              <a:ea typeface="Karla" pitchFamily="2" charset="0"/>
              <a:cs typeface="Karla" pitchFamily="2" charset="0"/>
            </a:endParaRPr>
          </a:p>
          <a:p>
            <a:pPr lvl="0" algn="ctr" defTabSz="622300">
              <a:lnSpc>
                <a:spcPct val="90000"/>
              </a:lnSpc>
              <a:spcBef>
                <a:spcPct val="0"/>
              </a:spcBef>
              <a:spcAft>
                <a:spcPct val="35000"/>
              </a:spcAft>
            </a:pPr>
            <a:r>
              <a:rPr lang="en-US" sz="3200" b="1" dirty="0">
                <a:latin typeface="Arial Black" panose="020B0A04020102020204" pitchFamily="34" charset="0"/>
                <a:ea typeface="Karla" pitchFamily="2" charset="0"/>
                <a:cs typeface="Karla" pitchFamily="2" charset="0"/>
              </a:rPr>
              <a:t>COMPUTER SCIENCE ENGINEERING </a:t>
            </a:r>
            <a:endParaRPr lang="en-US" sz="3200" b="1" dirty="0" smtClean="0">
              <a:latin typeface="Arial Black" panose="020B0A04020102020204" pitchFamily="34" charset="0"/>
              <a:ea typeface="Karla" pitchFamily="2" charset="0"/>
              <a:cs typeface="Karla" pitchFamily="2" charset="0"/>
            </a:endParaRPr>
          </a:p>
          <a:p>
            <a:pPr lvl="0" algn="ctr" defTabSz="622300">
              <a:lnSpc>
                <a:spcPct val="90000"/>
              </a:lnSpc>
              <a:spcBef>
                <a:spcPct val="0"/>
              </a:spcBef>
              <a:spcAft>
                <a:spcPct val="35000"/>
              </a:spcAft>
            </a:pPr>
            <a:r>
              <a:rPr lang="en-US" sz="2800" dirty="0" smtClean="0">
                <a:latin typeface="Times New Roman" panose="02020603050405020304" pitchFamily="18" charset="0"/>
                <a:ea typeface="Calibri" panose="020F0502020204030204" pitchFamily="34" charset="0"/>
                <a:cs typeface="Times New Roman" panose="02020603050405020304" pitchFamily="18" charset="0"/>
              </a:rPr>
              <a:t>Bachelor </a:t>
            </a:r>
            <a:r>
              <a:rPr lang="en-US" sz="2800" dirty="0">
                <a:latin typeface="Times New Roman" panose="02020603050405020304" pitchFamily="18" charset="0"/>
                <a:ea typeface="Calibri" panose="020F0502020204030204" pitchFamily="34" charset="0"/>
                <a:cs typeface="Times New Roman" panose="02020603050405020304" pitchFamily="18" charset="0"/>
              </a:rPr>
              <a:t>of </a:t>
            </a:r>
            <a:r>
              <a:rPr lang="en-US" sz="2800" dirty="0" smtClean="0">
                <a:latin typeface="Times New Roman" panose="02020603050405020304" pitchFamily="18" charset="0"/>
                <a:ea typeface="Calibri" panose="020F0502020204030204" pitchFamily="34" charset="0"/>
                <a:cs typeface="Times New Roman" panose="02020603050405020304" pitchFamily="18" charset="0"/>
              </a:rPr>
              <a:t>Engineering (Computer Science &amp; Engineering) </a:t>
            </a:r>
          </a:p>
          <a:p>
            <a:pPr lvl="0" algn="ctr" defTabSz="622300">
              <a:lnSpc>
                <a:spcPct val="90000"/>
              </a:lnSpc>
              <a:spcBef>
                <a:spcPct val="0"/>
              </a:spcBef>
              <a:spcAft>
                <a:spcPct val="35000"/>
              </a:spcAft>
            </a:pPr>
            <a:r>
              <a:rPr lang="en-US" sz="2800" dirty="0" smtClean="0">
                <a:latin typeface="Times New Roman" panose="02020603050405020304" pitchFamily="18" charset="0"/>
                <a:ea typeface="Calibri" panose="020F0502020204030204" pitchFamily="34" charset="0"/>
                <a:cs typeface="Times New Roman" panose="02020603050405020304" pitchFamily="18" charset="0"/>
              </a:rPr>
              <a:t>Subject Name: Internet </a:t>
            </a:r>
            <a:r>
              <a:rPr lang="en-US" sz="2800" dirty="0">
                <a:latin typeface="Times New Roman" panose="02020603050405020304" pitchFamily="18" charset="0"/>
                <a:ea typeface="Calibri" panose="020F0502020204030204" pitchFamily="34" charset="0"/>
                <a:cs typeface="Times New Roman" panose="02020603050405020304" pitchFamily="18" charset="0"/>
              </a:rPr>
              <a:t>o</a:t>
            </a:r>
            <a:r>
              <a:rPr lang="en-US" sz="2800" dirty="0" smtClean="0">
                <a:latin typeface="Times New Roman" panose="02020603050405020304" pitchFamily="18" charset="0"/>
                <a:ea typeface="Calibri" panose="020F0502020204030204" pitchFamily="34" charset="0"/>
                <a:cs typeface="Times New Roman" panose="02020603050405020304" pitchFamily="18" charset="0"/>
              </a:rPr>
              <a:t>f Things (</a:t>
            </a:r>
            <a:r>
              <a:rPr lang="en-US" sz="2800" dirty="0" err="1" smtClean="0">
                <a:latin typeface="Times New Roman" panose="02020603050405020304" pitchFamily="18" charset="0"/>
                <a:ea typeface="Calibri" panose="020F0502020204030204" pitchFamily="34" charset="0"/>
                <a:cs typeface="Times New Roman" panose="02020603050405020304" pitchFamily="18" charset="0"/>
              </a:rPr>
              <a:t>IoT</a:t>
            </a:r>
            <a:r>
              <a:rPr lang="en-US" sz="2800" dirty="0" smtClean="0">
                <a:latin typeface="Times New Roman" panose="02020603050405020304" pitchFamily="18" charset="0"/>
                <a:ea typeface="Calibri" panose="020F0502020204030204" pitchFamily="34" charset="0"/>
                <a:cs typeface="Times New Roman" panose="02020603050405020304" pitchFamily="18" charset="0"/>
              </a:rPr>
              <a:t>)</a:t>
            </a:r>
          </a:p>
          <a:p>
            <a:pPr lvl="0" algn="ctr" defTabSz="622300">
              <a:lnSpc>
                <a:spcPct val="90000"/>
              </a:lnSpc>
              <a:spcBef>
                <a:spcPct val="0"/>
              </a:spcBef>
              <a:spcAft>
                <a:spcPct val="35000"/>
              </a:spcAft>
            </a:pPr>
            <a:r>
              <a:rPr lang="en-US" sz="2800" dirty="0" smtClean="0">
                <a:latin typeface="Times New Roman" panose="02020603050405020304" pitchFamily="18" charset="0"/>
                <a:ea typeface="Calibri" panose="020F0502020204030204" pitchFamily="34" charset="0"/>
                <a:cs typeface="Times New Roman" panose="02020603050405020304" pitchFamily="18" charset="0"/>
              </a:rPr>
              <a:t>Subject Code: 20CST357</a:t>
            </a:r>
            <a:endParaRPr lang="en-US" sz="2400" dirty="0">
              <a:latin typeface="Calibri" panose="020F0502020204030204" pitchFamily="34" charset="0"/>
              <a:ea typeface="Calibri" panose="020F0502020204030204" pitchFamily="34" charset="0"/>
              <a:cs typeface="Times New Roman" panose="02020603050405020304" pitchFamily="18" charset="0"/>
            </a:endParaRPr>
          </a:p>
          <a:p>
            <a:pPr lvl="0" algn="ctr" defTabSz="622300">
              <a:lnSpc>
                <a:spcPct val="90000"/>
              </a:lnSpc>
              <a:spcBef>
                <a:spcPct val="0"/>
              </a:spcBef>
              <a:spcAft>
                <a:spcPct val="35000"/>
              </a:spcAft>
            </a:pPr>
            <a:endParaRPr lang="en-US" sz="3200" b="1" dirty="0" smtClean="0">
              <a:solidFill>
                <a:prstClr val="black">
                  <a:lumMod val="85000"/>
                  <a:lumOff val="15000"/>
                </a:prstClr>
              </a:solidFill>
              <a:latin typeface="Times New Roman" panose="02020603050405020304" pitchFamily="18" charset="0"/>
              <a:cs typeface="Times New Roman" panose="02020603050405020304" pitchFamily="18" charset="0"/>
            </a:endParaRPr>
          </a:p>
          <a:p>
            <a:pPr lvl="0" algn="ctr" defTabSz="622300">
              <a:lnSpc>
                <a:spcPct val="90000"/>
              </a:lnSpc>
              <a:spcBef>
                <a:spcPct val="0"/>
              </a:spcBef>
              <a:spcAft>
                <a:spcPct val="35000"/>
              </a:spcAft>
            </a:pPr>
            <a:endParaRPr lang="en-US" sz="3200" b="1" dirty="0">
              <a:solidFill>
                <a:prstClr val="black">
                  <a:lumMod val="85000"/>
                  <a:lumOff val="15000"/>
                </a:prstClr>
              </a:solidFill>
              <a:latin typeface="Times New Roman" panose="02020603050405020304" pitchFamily="18" charset="0"/>
              <a:cs typeface="Times New Roman" panose="02020603050405020304" pitchFamily="18" charset="0"/>
            </a:endParaRPr>
          </a:p>
          <a:p>
            <a:pPr lvl="0" algn="ctr" defTabSz="622300">
              <a:lnSpc>
                <a:spcPct val="90000"/>
              </a:lnSpc>
              <a:spcBef>
                <a:spcPct val="0"/>
              </a:spcBef>
              <a:spcAft>
                <a:spcPct val="35000"/>
              </a:spcAft>
            </a:pPr>
            <a:r>
              <a:rPr lang="en-US" sz="3200" b="1" dirty="0" smtClean="0">
                <a:solidFill>
                  <a:prstClr val="black">
                    <a:lumMod val="85000"/>
                    <a:lumOff val="15000"/>
                  </a:prstClr>
                </a:solidFill>
                <a:latin typeface="Times New Roman" panose="02020603050405020304" pitchFamily="18" charset="0"/>
                <a:cs typeface="Times New Roman" panose="02020603050405020304" pitchFamily="18" charset="0"/>
              </a:rPr>
              <a:t> </a:t>
            </a:r>
            <a:endParaRPr lang="en-US" sz="3200" b="1" dirty="0">
              <a:solidFill>
                <a:prstClr val="black">
                  <a:lumMod val="85000"/>
                  <a:lumOff val="15000"/>
                </a:prstClr>
              </a:solidFill>
              <a:latin typeface="Times New Roman" panose="02020603050405020304" pitchFamily="18" charset="0"/>
              <a:cs typeface="Times New Roman" panose="02020603050405020304" pitchFamily="18" charset="0"/>
            </a:endParaRPr>
          </a:p>
          <a:p>
            <a:pPr eaLnBrk="1" hangingPunct="1"/>
            <a:r>
              <a:rPr lang="en-US" sz="1600" dirty="0" smtClean="0">
                <a:latin typeface="Raleway ExtraBold" pitchFamily="34" charset="-52"/>
              </a:rPr>
              <a:t>					</a:t>
            </a:r>
            <a:endParaRPr lang="en-US" sz="1600" dirty="0">
              <a:latin typeface="Raleway ExtraBold" pitchFamily="34" charset="-52"/>
            </a:endParaRPr>
          </a:p>
        </p:txBody>
      </p:sp>
    </p:spTree>
    <p:extLst>
      <p:ext uri="{BB962C8B-B14F-4D97-AF65-F5344CB8AC3E}">
        <p14:creationId xmlns:p14="http://schemas.microsoft.com/office/powerpoint/2010/main" val="456502190"/>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latin typeface="Casper"/>
              </a:rPr>
              <a:t>Why </a:t>
            </a:r>
            <a:r>
              <a:rPr lang="en-US" dirty="0" err="1" smtClean="0">
                <a:latin typeface="Casper"/>
              </a:rPr>
              <a:t>IoT</a:t>
            </a:r>
            <a:r>
              <a:rPr lang="en-US" dirty="0" smtClean="0">
                <a:latin typeface="Casper"/>
              </a:rPr>
              <a:t>? (CO1)</a:t>
            </a:r>
            <a:endParaRPr lang="en-US" dirty="0">
              <a:latin typeface="Casper"/>
            </a:endParaRPr>
          </a:p>
        </p:txBody>
      </p:sp>
      <p:sp>
        <p:nvSpPr>
          <p:cNvPr id="3" name="Content Placeholder 2"/>
          <p:cNvSpPr>
            <a:spLocks noGrp="1"/>
          </p:cNvSpPr>
          <p:nvPr>
            <p:ph idx="1"/>
          </p:nvPr>
        </p:nvSpPr>
        <p:spPr/>
        <p:txBody>
          <a:bodyPr>
            <a:normAutofit/>
          </a:bodyPr>
          <a:lstStyle/>
          <a:p>
            <a:pPr algn="just"/>
            <a:r>
              <a:rPr lang="en-US" sz="2400" dirty="0" smtClean="0">
                <a:latin typeface="Casper"/>
              </a:rPr>
              <a:t>Dynamic control of industry and daily life.</a:t>
            </a:r>
          </a:p>
          <a:p>
            <a:pPr algn="just"/>
            <a:r>
              <a:rPr lang="en-US" sz="2400" dirty="0" smtClean="0">
                <a:latin typeface="Casper"/>
              </a:rPr>
              <a:t>Improve the resource utilization ratio.</a:t>
            </a:r>
          </a:p>
          <a:p>
            <a:pPr algn="just"/>
            <a:r>
              <a:rPr lang="en-US" sz="2400" dirty="0" smtClean="0">
                <a:latin typeface="Casper"/>
              </a:rPr>
              <a:t>Integrating human society and physical system.</a:t>
            </a:r>
          </a:p>
          <a:p>
            <a:pPr algn="just"/>
            <a:r>
              <a:rPr lang="en-US" sz="2400" dirty="0" smtClean="0">
                <a:latin typeface="Casper"/>
              </a:rPr>
              <a:t>Flexible configuration</a:t>
            </a:r>
          </a:p>
          <a:p>
            <a:pPr algn="just"/>
            <a:r>
              <a:rPr lang="en-US" sz="2400" dirty="0" smtClean="0">
                <a:latin typeface="Casper"/>
              </a:rPr>
              <a:t>Acts as technology integrator.</a:t>
            </a:r>
          </a:p>
          <a:p>
            <a:pPr algn="just"/>
            <a:r>
              <a:rPr lang="en-US" sz="2400" dirty="0" smtClean="0">
                <a:latin typeface="Casper"/>
              </a:rPr>
              <a:t>Universal inter-networking.</a:t>
            </a:r>
          </a:p>
        </p:txBody>
      </p:sp>
      <p:sp>
        <p:nvSpPr>
          <p:cNvPr id="4" name="Slide Number Placeholder 3"/>
          <p:cNvSpPr>
            <a:spLocks noGrp="1"/>
          </p:cNvSpPr>
          <p:nvPr>
            <p:ph type="sldNum" sz="quarter" idx="12"/>
          </p:nvPr>
        </p:nvSpPr>
        <p:spPr/>
        <p:txBody>
          <a:bodyPr/>
          <a:lstStyle/>
          <a:p>
            <a:fld id="{BDCDBBEF-AA6C-4BA6-85B2-A17D7F280E38}" type="slidenum">
              <a:rPr lang="en-US" smtClean="0"/>
              <a:t>10</a:t>
            </a:fld>
            <a:endParaRPr lang="en-US"/>
          </a:p>
        </p:txBody>
      </p:sp>
    </p:spTree>
    <p:extLst>
      <p:ext uri="{BB962C8B-B14F-4D97-AF65-F5344CB8AC3E}">
        <p14:creationId xmlns:p14="http://schemas.microsoft.com/office/powerpoint/2010/main" val="3413070909"/>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0361"/>
            <a:ext cx="10515600" cy="1279527"/>
          </a:xfrm>
        </p:spPr>
        <p:txBody>
          <a:bodyPr/>
          <a:lstStyle/>
          <a:p>
            <a:pPr algn="ctr"/>
            <a:r>
              <a:rPr lang="en-US" dirty="0" smtClean="0">
                <a:latin typeface="Casper Bold" panose="02000806040000020004" pitchFamily="2" charset="0"/>
                <a:cs typeface="Arial" panose="020B0604020202020204" pitchFamily="34" charset="0"/>
              </a:rPr>
              <a:t>Practical Applications (CO2)</a:t>
            </a:r>
            <a:endParaRPr lang="en-US" dirty="0"/>
          </a:p>
        </p:txBody>
      </p:sp>
      <p:sp>
        <p:nvSpPr>
          <p:cNvPr id="3" name="Content Placeholder 2"/>
          <p:cNvSpPr>
            <a:spLocks noGrp="1"/>
          </p:cNvSpPr>
          <p:nvPr>
            <p:ph idx="1"/>
          </p:nvPr>
        </p:nvSpPr>
        <p:spPr/>
        <p:txBody>
          <a:bodyPr>
            <a:normAutofit/>
          </a:bodyPr>
          <a:lstStyle/>
          <a:p>
            <a:r>
              <a:rPr lang="en-US" sz="1600" dirty="0" smtClean="0">
                <a:latin typeface="Casper" panose="02000506000000020004" pitchFamily="2" charset="0"/>
                <a:cs typeface="Arial" panose="020B0604020202020204" pitchFamily="34" charset="0"/>
              </a:rPr>
              <a:t>Smart Homes</a:t>
            </a:r>
          </a:p>
          <a:p>
            <a:r>
              <a:rPr lang="en-US" sz="1600" dirty="0" smtClean="0">
                <a:latin typeface="Casper" panose="02000506000000020004" pitchFamily="2" charset="0"/>
                <a:cs typeface="Arial" panose="020B0604020202020204" pitchFamily="34" charset="0"/>
              </a:rPr>
              <a:t>Wearables</a:t>
            </a:r>
          </a:p>
          <a:p>
            <a:r>
              <a:rPr lang="en-US" sz="1600" dirty="0" smtClean="0">
                <a:latin typeface="Casper" panose="02000506000000020004" pitchFamily="2" charset="0"/>
                <a:cs typeface="Arial" panose="020B0604020202020204" pitchFamily="34" charset="0"/>
              </a:rPr>
              <a:t>Connected Cars</a:t>
            </a:r>
          </a:p>
          <a:p>
            <a:r>
              <a:rPr lang="en-US" sz="1600" dirty="0" smtClean="0">
                <a:latin typeface="Casper" panose="02000506000000020004" pitchFamily="2" charset="0"/>
                <a:cs typeface="Arial" panose="020B0604020202020204" pitchFamily="34" charset="0"/>
              </a:rPr>
              <a:t>Industrial Internet</a:t>
            </a:r>
          </a:p>
          <a:p>
            <a:r>
              <a:rPr lang="en-US" sz="1600" dirty="0" smtClean="0">
                <a:latin typeface="Casper" panose="02000506000000020004" pitchFamily="2" charset="0"/>
                <a:cs typeface="Arial" panose="020B0604020202020204" pitchFamily="34" charset="0"/>
              </a:rPr>
              <a:t>Smart cities</a:t>
            </a:r>
          </a:p>
          <a:p>
            <a:r>
              <a:rPr lang="en-US" sz="1600" dirty="0" smtClean="0">
                <a:latin typeface="Casper" panose="02000506000000020004" pitchFamily="2" charset="0"/>
                <a:cs typeface="Arial" panose="020B0604020202020204" pitchFamily="34" charset="0"/>
              </a:rPr>
              <a:t>Smart retail</a:t>
            </a:r>
          </a:p>
          <a:p>
            <a:r>
              <a:rPr lang="en-US" sz="1600" dirty="0" smtClean="0">
                <a:latin typeface="Casper" panose="02000506000000020004" pitchFamily="2" charset="0"/>
                <a:cs typeface="Arial" panose="020B0604020202020204" pitchFamily="34" charset="0"/>
              </a:rPr>
              <a:t>Energy engagement</a:t>
            </a:r>
          </a:p>
          <a:p>
            <a:r>
              <a:rPr lang="en-US" sz="1600" dirty="0" smtClean="0">
                <a:latin typeface="Casper" panose="02000506000000020004" pitchFamily="2" charset="0"/>
                <a:cs typeface="Arial" panose="020B0604020202020204" pitchFamily="34" charset="0"/>
              </a:rPr>
              <a:t>Agriculture and Farming</a:t>
            </a:r>
          </a:p>
          <a:p>
            <a:r>
              <a:rPr lang="en-US" sz="1600" dirty="0" smtClean="0">
                <a:latin typeface="Casper" panose="02000506000000020004" pitchFamily="2" charset="0"/>
                <a:cs typeface="Arial" panose="020B0604020202020204" pitchFamily="34" charset="0"/>
              </a:rPr>
              <a:t>Healthcare</a:t>
            </a:r>
          </a:p>
        </p:txBody>
      </p:sp>
      <p:sp>
        <p:nvSpPr>
          <p:cNvPr id="4" name="Slide Number Placeholder 3"/>
          <p:cNvSpPr>
            <a:spLocks noGrp="1"/>
          </p:cNvSpPr>
          <p:nvPr>
            <p:ph type="sldNum" sz="quarter" idx="12"/>
          </p:nvPr>
        </p:nvSpPr>
        <p:spPr/>
        <p:txBody>
          <a:bodyPr/>
          <a:lstStyle/>
          <a:p>
            <a:fld id="{BDCDBBEF-AA6C-4BA6-85B2-A17D7F280E38}" type="slidenum">
              <a:rPr lang="en-US" smtClean="0"/>
              <a:t>11</a:t>
            </a:fld>
            <a:endParaRPr lang="en-US"/>
          </a:p>
        </p:txBody>
      </p:sp>
      <p:sp>
        <p:nvSpPr>
          <p:cNvPr id="5" name="Rectangle 4"/>
          <p:cNvSpPr/>
          <p:nvPr/>
        </p:nvSpPr>
        <p:spPr>
          <a:xfrm>
            <a:off x="838200" y="1803400"/>
            <a:ext cx="10515600" cy="4368800"/>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838200" y="360361"/>
            <a:ext cx="10515600" cy="1263651"/>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95971165"/>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DCDBBEF-AA6C-4BA6-85B2-A17D7F280E38}" type="slidenum">
              <a:rPr lang="en-US" smtClean="0"/>
              <a:t>12</a:t>
            </a:fld>
            <a:endParaRPr lang="en-US"/>
          </a:p>
        </p:txBody>
      </p:sp>
      <p:pic>
        <p:nvPicPr>
          <p:cNvPr id="5" name="Picture 4"/>
          <p:cNvPicPr>
            <a:picLocks noChangeAspect="1"/>
          </p:cNvPicPr>
          <p:nvPr/>
        </p:nvPicPr>
        <p:blipFill rotWithShape="1">
          <a:blip r:embed="rId2"/>
          <a:srcRect t="5482" b="-14704"/>
          <a:stretch/>
        </p:blipFill>
        <p:spPr>
          <a:xfrm>
            <a:off x="0" y="1183941"/>
            <a:ext cx="11813027" cy="5674059"/>
          </a:xfrm>
          <a:prstGeom prst="rect">
            <a:avLst/>
          </a:prstGeom>
        </p:spPr>
      </p:pic>
    </p:spTree>
    <p:extLst>
      <p:ext uri="{BB962C8B-B14F-4D97-AF65-F5344CB8AC3E}">
        <p14:creationId xmlns:p14="http://schemas.microsoft.com/office/powerpoint/2010/main" val="37252318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latin typeface="Casper"/>
              </a:rPr>
              <a:t>Challenges (CO2)</a:t>
            </a:r>
            <a:endParaRPr lang="en-US" dirty="0">
              <a:latin typeface="Casper"/>
            </a:endParaRPr>
          </a:p>
        </p:txBody>
      </p:sp>
      <p:sp>
        <p:nvSpPr>
          <p:cNvPr id="3" name="Content Placeholder 2"/>
          <p:cNvSpPr>
            <a:spLocks noGrp="1"/>
          </p:cNvSpPr>
          <p:nvPr>
            <p:ph idx="1"/>
          </p:nvPr>
        </p:nvSpPr>
        <p:spPr/>
        <p:txBody>
          <a:bodyPr/>
          <a:lstStyle/>
          <a:p>
            <a:r>
              <a:rPr lang="en-US" dirty="0" smtClean="0"/>
              <a:t>Meeting customer expectations</a:t>
            </a:r>
          </a:p>
          <a:p>
            <a:r>
              <a:rPr lang="en-US" dirty="0" smtClean="0"/>
              <a:t>Easing security concerns</a:t>
            </a:r>
          </a:p>
          <a:p>
            <a:r>
              <a:rPr lang="en-US" dirty="0" smtClean="0"/>
              <a:t>Keeping </a:t>
            </a:r>
            <a:r>
              <a:rPr lang="en-US" dirty="0" err="1" smtClean="0"/>
              <a:t>IoT</a:t>
            </a:r>
            <a:r>
              <a:rPr lang="en-US" dirty="0" smtClean="0"/>
              <a:t> hardware updated</a:t>
            </a:r>
          </a:p>
          <a:p>
            <a:r>
              <a:rPr lang="en-US" dirty="0" smtClean="0"/>
              <a:t>Overcoming connectivity issue</a:t>
            </a:r>
          </a:p>
          <a:p>
            <a:r>
              <a:rPr lang="en-US" dirty="0" smtClean="0"/>
              <a:t>Waiting for government regulation</a:t>
            </a:r>
          </a:p>
          <a:p>
            <a:endParaRPr lang="en-US" dirty="0"/>
          </a:p>
        </p:txBody>
      </p:sp>
      <p:sp>
        <p:nvSpPr>
          <p:cNvPr id="4" name="Slide Number Placeholder 3"/>
          <p:cNvSpPr>
            <a:spLocks noGrp="1"/>
          </p:cNvSpPr>
          <p:nvPr>
            <p:ph type="sldNum" sz="quarter" idx="12"/>
          </p:nvPr>
        </p:nvSpPr>
        <p:spPr/>
        <p:txBody>
          <a:bodyPr/>
          <a:lstStyle/>
          <a:p>
            <a:fld id="{BDCDBBEF-AA6C-4BA6-85B2-A17D7F280E38}" type="slidenum">
              <a:rPr lang="en-US" smtClean="0"/>
              <a:t>13</a:t>
            </a:fld>
            <a:endParaRPr lang="en-US"/>
          </a:p>
        </p:txBody>
      </p:sp>
    </p:spTree>
    <p:extLst>
      <p:ext uri="{BB962C8B-B14F-4D97-AF65-F5344CB8AC3E}">
        <p14:creationId xmlns:p14="http://schemas.microsoft.com/office/powerpoint/2010/main" val="21355124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DCDBBEF-AA6C-4BA6-85B2-A17D7F280E38}" type="slidenum">
              <a:rPr lang="en-US" smtClean="0"/>
              <a:t>14</a:t>
            </a:fld>
            <a:endParaRPr lang="en-US"/>
          </a:p>
        </p:txBody>
      </p:sp>
      <p:pic>
        <p:nvPicPr>
          <p:cNvPr id="5" name="Picture 4"/>
          <p:cNvPicPr>
            <a:picLocks noChangeAspect="1"/>
          </p:cNvPicPr>
          <p:nvPr/>
        </p:nvPicPr>
        <p:blipFill>
          <a:blip r:embed="rId2"/>
          <a:stretch>
            <a:fillRect/>
          </a:stretch>
        </p:blipFill>
        <p:spPr>
          <a:xfrm>
            <a:off x="833058" y="-1"/>
            <a:ext cx="10816090" cy="6567841"/>
          </a:xfrm>
          <a:prstGeom prst="rect">
            <a:avLst/>
          </a:prstGeom>
        </p:spPr>
      </p:pic>
    </p:spTree>
    <p:extLst>
      <p:ext uri="{BB962C8B-B14F-4D97-AF65-F5344CB8AC3E}">
        <p14:creationId xmlns:p14="http://schemas.microsoft.com/office/powerpoint/2010/main" val="32806100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latin typeface="Casper"/>
              </a:rPr>
              <a:t>Future of </a:t>
            </a:r>
            <a:r>
              <a:rPr lang="en-US" dirty="0" err="1" smtClean="0">
                <a:latin typeface="Casper"/>
              </a:rPr>
              <a:t>IoT</a:t>
            </a:r>
            <a:r>
              <a:rPr lang="en-US" dirty="0" smtClean="0">
                <a:latin typeface="Casper"/>
              </a:rPr>
              <a:t> (CO2)</a:t>
            </a:r>
            <a:endParaRPr lang="en-US" dirty="0">
              <a:latin typeface="Casper"/>
            </a:endParaRPr>
          </a:p>
        </p:txBody>
      </p:sp>
      <p:sp>
        <p:nvSpPr>
          <p:cNvPr id="3" name="Content Placeholder 2"/>
          <p:cNvSpPr>
            <a:spLocks noGrp="1"/>
          </p:cNvSpPr>
          <p:nvPr>
            <p:ph idx="1"/>
          </p:nvPr>
        </p:nvSpPr>
        <p:spPr/>
        <p:txBody>
          <a:bodyPr>
            <a:normAutofit/>
          </a:bodyPr>
          <a:lstStyle/>
          <a:p>
            <a:pPr algn="just"/>
            <a:r>
              <a:rPr lang="en-US" sz="1600" dirty="0">
                <a:latin typeface="Casper" panose="02000506000000020004"/>
              </a:rPr>
              <a:t>IOT is accepted to change the whole way individuals convey, work and live. Presently there will be availability for everybody, everything and all over the place. It will influentially affect how the organizations and government associate with the world</a:t>
            </a:r>
            <a:r>
              <a:rPr lang="en-US" sz="1600" dirty="0" smtClean="0">
                <a:latin typeface="Casper" panose="02000506000000020004"/>
              </a:rPr>
              <a:t>.</a:t>
            </a:r>
          </a:p>
          <a:p>
            <a:pPr algn="just"/>
            <a:r>
              <a:rPr lang="en-US" sz="1600" dirty="0">
                <a:latin typeface="Casper" panose="02000506000000020004"/>
              </a:rPr>
              <a:t>According to NASSCOM, the global market size of IOT is expected to touch USD 3 trillion by 2020</a:t>
            </a:r>
            <a:r>
              <a:rPr lang="en-US" sz="1600" dirty="0" smtClean="0">
                <a:latin typeface="Casper" panose="02000506000000020004"/>
              </a:rPr>
              <a:t>.</a:t>
            </a:r>
          </a:p>
          <a:p>
            <a:pPr algn="just"/>
            <a:r>
              <a:rPr lang="en-US" sz="1600" dirty="0">
                <a:latin typeface="Casper" panose="02000506000000020004"/>
              </a:rPr>
              <a:t>In India, nearly 120 companies and 70 % start-ups are offering IOT enabled solutions. From 2015 till now, around 60 USD million has been invested in IOT which has given birth to a new way of working and living</a:t>
            </a:r>
            <a:r>
              <a:rPr lang="en-US" sz="1600" dirty="0" smtClean="0">
                <a:latin typeface="Casper" panose="02000506000000020004"/>
              </a:rPr>
              <a:t>.</a:t>
            </a:r>
          </a:p>
          <a:p>
            <a:pPr algn="just"/>
            <a:r>
              <a:rPr lang="en-US" sz="1600" dirty="0">
                <a:latin typeface="Casper" panose="02000506000000020004"/>
              </a:rPr>
              <a:t>The shift towards IOT will result in more improved and efficient businesses. Use of IOT enabled devices will make enterprises adopt better technology in their businesses</a:t>
            </a:r>
            <a:r>
              <a:rPr lang="en-US" sz="1600" dirty="0" smtClean="0">
                <a:latin typeface="Casper" panose="02000506000000020004"/>
              </a:rPr>
              <a:t>.</a:t>
            </a:r>
          </a:p>
          <a:p>
            <a:pPr algn="just"/>
            <a:r>
              <a:rPr lang="en-US" sz="1600" dirty="0">
                <a:latin typeface="Casper" panose="02000506000000020004"/>
              </a:rPr>
              <a:t>From Logistic industry to IT industry, IOT will have a crucial role to play in the development of these sectors. Adoption of IOT will help businesses in saving costs at greater margins. </a:t>
            </a:r>
            <a:endParaRPr lang="en-US" sz="1600" dirty="0" smtClean="0">
              <a:latin typeface="Casper" panose="02000506000000020004"/>
            </a:endParaRPr>
          </a:p>
          <a:p>
            <a:pPr algn="just"/>
            <a:r>
              <a:rPr lang="en-US" sz="1600" dirty="0" err="1">
                <a:latin typeface="Casper" panose="02000506000000020004"/>
              </a:rPr>
              <a:t>IoT</a:t>
            </a:r>
            <a:r>
              <a:rPr lang="en-US" sz="1600" dirty="0">
                <a:latin typeface="Casper" panose="02000506000000020004"/>
              </a:rPr>
              <a:t> considers ongoing data that we've never had. We can screen our homes and organizations remotely to keep them secure. Organizations can improve effectiveness, increment efficiency, and decrease cost. This is an exceptional open door for them to transform information into noteworthy bits of knowledge. </a:t>
            </a:r>
            <a:r>
              <a:rPr lang="en-US" sz="1600" dirty="0" err="1">
                <a:latin typeface="Casper" panose="02000506000000020004"/>
              </a:rPr>
              <a:t>IoT</a:t>
            </a:r>
            <a:r>
              <a:rPr lang="en-US" sz="1600" dirty="0">
                <a:latin typeface="Casper" panose="02000506000000020004"/>
              </a:rPr>
              <a:t> keen sensors can screen changing natural conditions and caution us of looming fiascos. With </a:t>
            </a:r>
            <a:r>
              <a:rPr lang="en-US" sz="1600" dirty="0" err="1">
                <a:latin typeface="Casper" panose="02000506000000020004"/>
              </a:rPr>
              <a:t>IoT</a:t>
            </a:r>
            <a:r>
              <a:rPr lang="en-US" sz="1600" dirty="0">
                <a:latin typeface="Casper" panose="02000506000000020004"/>
              </a:rPr>
              <a:t>, potential outcomes are interminable.</a:t>
            </a:r>
          </a:p>
        </p:txBody>
      </p:sp>
      <p:sp>
        <p:nvSpPr>
          <p:cNvPr id="4" name="Slide Number Placeholder 3"/>
          <p:cNvSpPr>
            <a:spLocks noGrp="1"/>
          </p:cNvSpPr>
          <p:nvPr>
            <p:ph type="sldNum" sz="quarter" idx="12"/>
          </p:nvPr>
        </p:nvSpPr>
        <p:spPr/>
        <p:txBody>
          <a:bodyPr/>
          <a:lstStyle/>
          <a:p>
            <a:fld id="{BDCDBBEF-AA6C-4BA6-85B2-A17D7F280E38}" type="slidenum">
              <a:rPr lang="en-US" smtClean="0"/>
              <a:t>15</a:t>
            </a:fld>
            <a:endParaRPr lang="en-US"/>
          </a:p>
        </p:txBody>
      </p:sp>
    </p:spTree>
    <p:extLst>
      <p:ext uri="{BB962C8B-B14F-4D97-AF65-F5344CB8AC3E}">
        <p14:creationId xmlns:p14="http://schemas.microsoft.com/office/powerpoint/2010/main" val="18231907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51564" y="365126"/>
            <a:ext cx="10302236" cy="754548"/>
          </a:xfrm>
        </p:spPr>
        <p:txBody>
          <a:bodyPr/>
          <a:lstStyle/>
          <a:p>
            <a:pPr algn="ctr"/>
            <a:r>
              <a:rPr lang="en-US" b="1" dirty="0" smtClean="0"/>
              <a:t>Different Definitions of </a:t>
            </a:r>
            <a:r>
              <a:rPr lang="en-US" b="1" dirty="0" err="1" smtClean="0"/>
              <a:t>IoT</a:t>
            </a:r>
            <a:r>
              <a:rPr lang="en-US" b="1" dirty="0" smtClean="0"/>
              <a:t> (CO1)</a:t>
            </a:r>
            <a:endParaRPr lang="en-US" b="1" dirty="0"/>
          </a:p>
        </p:txBody>
      </p:sp>
      <p:sp>
        <p:nvSpPr>
          <p:cNvPr id="4" name="Slide Number Placeholder 3"/>
          <p:cNvSpPr>
            <a:spLocks noGrp="1"/>
          </p:cNvSpPr>
          <p:nvPr>
            <p:ph type="sldNum" sz="quarter" idx="12"/>
          </p:nvPr>
        </p:nvSpPr>
        <p:spPr/>
        <p:txBody>
          <a:bodyPr/>
          <a:lstStyle/>
          <a:p>
            <a:fld id="{BDCDBBEF-AA6C-4BA6-85B2-A17D7F280E38}" type="slidenum">
              <a:rPr lang="en-US" smtClean="0"/>
              <a:t>16</a:t>
            </a:fld>
            <a:endParaRPr lang="en-US"/>
          </a:p>
        </p:txBody>
      </p:sp>
      <p:sp>
        <p:nvSpPr>
          <p:cNvPr id="5" name="Rectangle 4"/>
          <p:cNvSpPr/>
          <p:nvPr/>
        </p:nvSpPr>
        <p:spPr>
          <a:xfrm>
            <a:off x="0" y="1515656"/>
            <a:ext cx="12022667" cy="646331"/>
          </a:xfrm>
          <a:prstGeom prst="rect">
            <a:avLst/>
          </a:prstGeom>
        </p:spPr>
        <p:txBody>
          <a:bodyPr wrap="square">
            <a:spAutoFit/>
          </a:bodyPr>
          <a:lstStyle/>
          <a:p>
            <a:pPr algn="just"/>
            <a:r>
              <a:rPr lang="en-US" dirty="0" smtClean="0"/>
              <a:t>1. The </a:t>
            </a:r>
            <a:r>
              <a:rPr lang="en-US" dirty="0"/>
              <a:t>term </a:t>
            </a:r>
            <a:r>
              <a:rPr lang="en-US" dirty="0" err="1"/>
              <a:t>IoT</a:t>
            </a:r>
            <a:r>
              <a:rPr lang="en-US" dirty="0"/>
              <a:t>, or Internet of Things, refers to the collective network of connected devices and the technology that facilitates communication between devices and the cloud, as well as between the devices themselves.</a:t>
            </a:r>
          </a:p>
        </p:txBody>
      </p:sp>
      <p:sp>
        <p:nvSpPr>
          <p:cNvPr id="6" name="TextBox 5"/>
          <p:cNvSpPr txBox="1"/>
          <p:nvPr/>
        </p:nvSpPr>
        <p:spPr>
          <a:xfrm>
            <a:off x="0" y="2130068"/>
            <a:ext cx="12008557" cy="923330"/>
          </a:xfrm>
          <a:prstGeom prst="rect">
            <a:avLst/>
          </a:prstGeom>
          <a:noFill/>
        </p:spPr>
        <p:txBody>
          <a:bodyPr wrap="square" rtlCol="0">
            <a:spAutoFit/>
          </a:bodyPr>
          <a:lstStyle/>
          <a:p>
            <a:r>
              <a:rPr lang="en-US" dirty="0" smtClean="0"/>
              <a:t>2. The </a:t>
            </a:r>
            <a:r>
              <a:rPr lang="en-US" dirty="0"/>
              <a:t>internet of things (</a:t>
            </a:r>
            <a:r>
              <a:rPr lang="en-US" dirty="0" err="1"/>
              <a:t>IoT</a:t>
            </a:r>
            <a:r>
              <a:rPr lang="en-US" dirty="0"/>
              <a:t>) is a set of technologies that uses sensors and actuators to inform us about the status of everyday items such as vehicles, tools and even living beings. It allows us to interact with them, enabling connectivity with platforms in the cloud that receive and process information for posterior analysis. This analyzed data is then used to make decisions.</a:t>
            </a:r>
          </a:p>
        </p:txBody>
      </p:sp>
      <p:sp>
        <p:nvSpPr>
          <p:cNvPr id="10" name="TextBox 9"/>
          <p:cNvSpPr txBox="1"/>
          <p:nvPr/>
        </p:nvSpPr>
        <p:spPr>
          <a:xfrm>
            <a:off x="0" y="2979895"/>
            <a:ext cx="12008556" cy="646331"/>
          </a:xfrm>
          <a:prstGeom prst="rect">
            <a:avLst/>
          </a:prstGeom>
          <a:noFill/>
        </p:spPr>
        <p:txBody>
          <a:bodyPr wrap="square" rtlCol="0">
            <a:spAutoFit/>
          </a:bodyPr>
          <a:lstStyle/>
          <a:p>
            <a:r>
              <a:rPr lang="en-US" dirty="0"/>
              <a:t>3</a:t>
            </a:r>
            <a:r>
              <a:rPr lang="en-US" dirty="0" smtClean="0"/>
              <a:t>. The </a:t>
            </a:r>
            <a:r>
              <a:rPr lang="en-US" dirty="0"/>
              <a:t>Internet of Things (</a:t>
            </a:r>
            <a:r>
              <a:rPr lang="en-US" dirty="0" err="1"/>
              <a:t>IoT</a:t>
            </a:r>
            <a:r>
              <a:rPr lang="en-US" dirty="0"/>
              <a:t>) is a computing concept that describes the idea of everyday physical objects being connected to the internet and being able to identify themselves to other devices and send and receive data.</a:t>
            </a:r>
          </a:p>
        </p:txBody>
      </p:sp>
      <p:sp>
        <p:nvSpPr>
          <p:cNvPr id="11" name="Rectangle 10"/>
          <p:cNvSpPr/>
          <p:nvPr/>
        </p:nvSpPr>
        <p:spPr>
          <a:xfrm>
            <a:off x="0" y="3591148"/>
            <a:ext cx="12072504" cy="1200329"/>
          </a:xfrm>
          <a:prstGeom prst="rect">
            <a:avLst/>
          </a:prstGeom>
        </p:spPr>
        <p:txBody>
          <a:bodyPr wrap="square">
            <a:spAutoFit/>
          </a:bodyPr>
          <a:lstStyle/>
          <a:p>
            <a:pPr algn="just"/>
            <a:r>
              <a:rPr lang="en-US" dirty="0" smtClean="0"/>
              <a:t>4. The</a:t>
            </a:r>
            <a:r>
              <a:rPr lang="en-US" dirty="0"/>
              <a:t> </a:t>
            </a:r>
            <a:r>
              <a:rPr lang="en-US" dirty="0" smtClean="0"/>
              <a:t>Internet</a:t>
            </a:r>
            <a:r>
              <a:rPr lang="en-US" dirty="0"/>
              <a:t> </a:t>
            </a:r>
            <a:r>
              <a:rPr lang="en-US" dirty="0" smtClean="0"/>
              <a:t>of</a:t>
            </a:r>
            <a:r>
              <a:rPr lang="en-US" dirty="0"/>
              <a:t> </a:t>
            </a:r>
            <a:r>
              <a:rPr lang="en-US" dirty="0" smtClean="0"/>
              <a:t>Things, also</a:t>
            </a:r>
            <a:r>
              <a:rPr lang="en-US" dirty="0"/>
              <a:t> </a:t>
            </a:r>
            <a:r>
              <a:rPr lang="en-US" dirty="0" smtClean="0"/>
              <a:t>called</a:t>
            </a:r>
            <a:r>
              <a:rPr lang="en-US" dirty="0"/>
              <a:t> </a:t>
            </a:r>
            <a:r>
              <a:rPr lang="en-US" dirty="0" smtClean="0"/>
              <a:t>The</a:t>
            </a:r>
            <a:r>
              <a:rPr lang="en-US" dirty="0"/>
              <a:t> </a:t>
            </a:r>
            <a:r>
              <a:rPr lang="en-US" dirty="0" smtClean="0"/>
              <a:t>Internet</a:t>
            </a:r>
            <a:r>
              <a:rPr lang="en-US" dirty="0"/>
              <a:t>	</a:t>
            </a:r>
            <a:r>
              <a:rPr lang="en-US" dirty="0" smtClean="0"/>
              <a:t> of</a:t>
            </a:r>
            <a:r>
              <a:rPr lang="en-US" dirty="0"/>
              <a:t> </a:t>
            </a:r>
            <a:r>
              <a:rPr lang="en-US" dirty="0" smtClean="0"/>
              <a:t>Objects, refers to wireless</a:t>
            </a:r>
            <a:r>
              <a:rPr lang="en-US" dirty="0"/>
              <a:t>	</a:t>
            </a:r>
            <a:r>
              <a:rPr lang="en-US" dirty="0" smtClean="0"/>
              <a:t>network between</a:t>
            </a:r>
            <a:r>
              <a:rPr lang="en-US" dirty="0"/>
              <a:t> </a:t>
            </a:r>
            <a:r>
              <a:rPr lang="en-US" dirty="0" smtClean="0"/>
              <a:t>objects, usually</a:t>
            </a:r>
            <a:r>
              <a:rPr lang="en-US" dirty="0"/>
              <a:t> </a:t>
            </a:r>
            <a:r>
              <a:rPr lang="en-US" dirty="0" smtClean="0"/>
              <a:t>the network</a:t>
            </a:r>
            <a:r>
              <a:rPr lang="en-US" dirty="0"/>
              <a:t>	</a:t>
            </a:r>
          </a:p>
          <a:p>
            <a:pPr algn="just"/>
            <a:r>
              <a:rPr lang="en-US" dirty="0" smtClean="0"/>
              <a:t>will be</a:t>
            </a:r>
            <a:r>
              <a:rPr lang="en-US" dirty="0"/>
              <a:t> </a:t>
            </a:r>
            <a:r>
              <a:rPr lang="en-US" dirty="0" smtClean="0"/>
              <a:t>wireless</a:t>
            </a:r>
            <a:r>
              <a:rPr lang="en-US" dirty="0"/>
              <a:t> </a:t>
            </a:r>
            <a:r>
              <a:rPr lang="en-US" dirty="0" smtClean="0"/>
              <a:t>and</a:t>
            </a:r>
            <a:r>
              <a:rPr lang="en-US" dirty="0"/>
              <a:t>	self-configuring</a:t>
            </a:r>
            <a:r>
              <a:rPr lang="en-US" dirty="0" smtClean="0"/>
              <a:t>, such</a:t>
            </a:r>
            <a:r>
              <a:rPr lang="en-US" dirty="0"/>
              <a:t> </a:t>
            </a:r>
            <a:r>
              <a:rPr lang="en-US" dirty="0" smtClean="0"/>
              <a:t>as</a:t>
            </a:r>
            <a:r>
              <a:rPr lang="en-US" dirty="0"/>
              <a:t> </a:t>
            </a:r>
            <a:r>
              <a:rPr lang="en-US" dirty="0" smtClean="0"/>
              <a:t>household</a:t>
            </a:r>
            <a:r>
              <a:rPr lang="en-US" dirty="0"/>
              <a:t> </a:t>
            </a:r>
            <a:r>
              <a:rPr lang="en-US" dirty="0" smtClean="0"/>
              <a:t>appliances.</a:t>
            </a:r>
            <a:r>
              <a:rPr lang="en-US" dirty="0"/>
              <a:t> </a:t>
            </a:r>
            <a:r>
              <a:rPr lang="en-US" dirty="0" smtClean="0"/>
              <a:t>(</a:t>
            </a:r>
            <a:r>
              <a:rPr lang="en-US" dirty="0"/>
              <a:t>Wikipedia</a:t>
            </a:r>
            <a:r>
              <a:rPr lang="en-US" dirty="0" smtClean="0"/>
              <a:t>).</a:t>
            </a:r>
            <a:r>
              <a:rPr lang="en-US" dirty="0"/>
              <a:t>	</a:t>
            </a:r>
          </a:p>
          <a:p>
            <a:r>
              <a:rPr lang="en-US" dirty="0" smtClean="0"/>
              <a:t>5. The</a:t>
            </a:r>
            <a:r>
              <a:rPr lang="en-US" dirty="0"/>
              <a:t> </a:t>
            </a:r>
            <a:r>
              <a:rPr lang="en-US" dirty="0" smtClean="0"/>
              <a:t>term</a:t>
            </a:r>
            <a:r>
              <a:rPr lang="en-US" dirty="0"/>
              <a:t> </a:t>
            </a:r>
            <a:r>
              <a:rPr lang="en-US" dirty="0" smtClean="0"/>
              <a:t>"Internet of</a:t>
            </a:r>
            <a:r>
              <a:rPr lang="en-US" dirty="0"/>
              <a:t> </a:t>
            </a:r>
            <a:r>
              <a:rPr lang="en-US" dirty="0" smtClean="0"/>
              <a:t>Things” has</a:t>
            </a:r>
            <a:r>
              <a:rPr lang="en-US" dirty="0"/>
              <a:t> </a:t>
            </a:r>
            <a:r>
              <a:rPr lang="en-US" dirty="0" smtClean="0"/>
              <a:t>come</a:t>
            </a:r>
            <a:r>
              <a:rPr lang="en-US" dirty="0"/>
              <a:t> </a:t>
            </a:r>
            <a:r>
              <a:rPr lang="en-US" dirty="0" smtClean="0"/>
              <a:t>to</a:t>
            </a:r>
            <a:r>
              <a:rPr lang="en-US" dirty="0"/>
              <a:t> </a:t>
            </a:r>
            <a:r>
              <a:rPr lang="en-US" dirty="0" smtClean="0"/>
              <a:t>describe</a:t>
            </a:r>
            <a:r>
              <a:rPr lang="en-US" dirty="0"/>
              <a:t> </a:t>
            </a:r>
            <a:r>
              <a:rPr lang="en-US" dirty="0" smtClean="0"/>
              <a:t>a</a:t>
            </a:r>
            <a:r>
              <a:rPr lang="en-US" dirty="0"/>
              <a:t> </a:t>
            </a:r>
            <a:r>
              <a:rPr lang="en-US" dirty="0" smtClean="0"/>
              <a:t>number</a:t>
            </a:r>
            <a:r>
              <a:rPr lang="en-US" dirty="0"/>
              <a:t> </a:t>
            </a:r>
            <a:r>
              <a:rPr lang="en-US" dirty="0" smtClean="0"/>
              <a:t>of</a:t>
            </a:r>
            <a:r>
              <a:rPr lang="en-US" dirty="0"/>
              <a:t> </a:t>
            </a:r>
            <a:r>
              <a:rPr lang="en-US" dirty="0" smtClean="0"/>
              <a:t>technologies</a:t>
            </a:r>
            <a:r>
              <a:rPr lang="en-US" dirty="0"/>
              <a:t> </a:t>
            </a:r>
            <a:r>
              <a:rPr lang="en-US" dirty="0" smtClean="0"/>
              <a:t>and</a:t>
            </a:r>
            <a:r>
              <a:rPr lang="en-US" dirty="0"/>
              <a:t> </a:t>
            </a:r>
            <a:r>
              <a:rPr lang="en-US" dirty="0" smtClean="0"/>
              <a:t>research</a:t>
            </a:r>
            <a:r>
              <a:rPr lang="en-US" dirty="0"/>
              <a:t> </a:t>
            </a:r>
            <a:r>
              <a:rPr lang="en-US" dirty="0" smtClean="0"/>
              <a:t>disciplines</a:t>
            </a:r>
            <a:r>
              <a:rPr lang="en-US" dirty="0"/>
              <a:t> </a:t>
            </a:r>
            <a:r>
              <a:rPr lang="en-US" dirty="0" smtClean="0"/>
              <a:t>that enable the</a:t>
            </a:r>
            <a:r>
              <a:rPr lang="en-US" dirty="0"/>
              <a:t> </a:t>
            </a:r>
            <a:r>
              <a:rPr lang="en-US" dirty="0" smtClean="0"/>
              <a:t>Internet</a:t>
            </a:r>
            <a:r>
              <a:rPr lang="en-US" dirty="0"/>
              <a:t> </a:t>
            </a:r>
            <a:r>
              <a:rPr lang="en-US" dirty="0" smtClean="0"/>
              <a:t>to reach</a:t>
            </a:r>
            <a:r>
              <a:rPr lang="en-US" dirty="0"/>
              <a:t> </a:t>
            </a:r>
            <a:r>
              <a:rPr lang="en-US" dirty="0" smtClean="0"/>
              <a:t>out</a:t>
            </a:r>
            <a:r>
              <a:rPr lang="en-US" dirty="0"/>
              <a:t> </a:t>
            </a:r>
            <a:r>
              <a:rPr lang="en-US" dirty="0" smtClean="0"/>
              <a:t>into</a:t>
            </a:r>
            <a:r>
              <a:rPr lang="en-US" dirty="0"/>
              <a:t> </a:t>
            </a:r>
            <a:r>
              <a:rPr lang="en-US" dirty="0" smtClean="0"/>
              <a:t>the real</a:t>
            </a:r>
            <a:r>
              <a:rPr lang="en-US" dirty="0"/>
              <a:t> </a:t>
            </a:r>
            <a:r>
              <a:rPr lang="en-US" dirty="0" smtClean="0"/>
              <a:t>world</a:t>
            </a:r>
            <a:r>
              <a:rPr lang="en-US" dirty="0"/>
              <a:t> </a:t>
            </a:r>
            <a:r>
              <a:rPr lang="en-US" dirty="0" smtClean="0"/>
              <a:t>of</a:t>
            </a:r>
            <a:r>
              <a:rPr lang="en-US" dirty="0"/>
              <a:t> </a:t>
            </a:r>
            <a:r>
              <a:rPr lang="en-US" dirty="0" smtClean="0"/>
              <a:t>physical</a:t>
            </a:r>
            <a:r>
              <a:rPr lang="en-US" dirty="0"/>
              <a:t> </a:t>
            </a:r>
            <a:r>
              <a:rPr lang="en-US" dirty="0" smtClean="0"/>
              <a:t>objects. (</a:t>
            </a:r>
            <a:r>
              <a:rPr lang="en-US" dirty="0" err="1" smtClean="0"/>
              <a:t>IoT</a:t>
            </a:r>
            <a:r>
              <a:rPr lang="en-US" dirty="0"/>
              <a:t> </a:t>
            </a:r>
            <a:r>
              <a:rPr lang="en-US" dirty="0" smtClean="0"/>
              <a:t>2008).</a:t>
            </a:r>
            <a:r>
              <a:rPr lang="en-US" dirty="0"/>
              <a:t>	</a:t>
            </a:r>
          </a:p>
        </p:txBody>
      </p:sp>
      <p:sp>
        <p:nvSpPr>
          <p:cNvPr id="3" name="TextBox 2"/>
          <p:cNvSpPr txBox="1"/>
          <p:nvPr/>
        </p:nvSpPr>
        <p:spPr>
          <a:xfrm>
            <a:off x="0" y="4800925"/>
            <a:ext cx="11867445" cy="1477328"/>
          </a:xfrm>
          <a:prstGeom prst="rect">
            <a:avLst/>
          </a:prstGeom>
          <a:noFill/>
        </p:spPr>
        <p:txBody>
          <a:bodyPr wrap="square" rtlCol="0">
            <a:spAutoFit/>
          </a:bodyPr>
          <a:lstStyle/>
          <a:p>
            <a:pPr algn="just"/>
            <a:r>
              <a:rPr lang="en-US" dirty="0" smtClean="0"/>
              <a:t>6. The </a:t>
            </a:r>
            <a:r>
              <a:rPr lang="en-US" dirty="0"/>
              <a:t>Internet of Things (</a:t>
            </a:r>
            <a:r>
              <a:rPr lang="en-US" dirty="0" err="1"/>
              <a:t>IoT</a:t>
            </a:r>
            <a:r>
              <a:rPr lang="en-US" dirty="0"/>
              <a:t>) refers to a vast number of "things" that are connected to the internet so they can share data with other things — </a:t>
            </a:r>
            <a:r>
              <a:rPr lang="en-US" dirty="0" err="1"/>
              <a:t>IoT</a:t>
            </a:r>
            <a:r>
              <a:rPr lang="en-US" dirty="0"/>
              <a:t> applications, connected devices, industrial machines and more. Internet-connected devices use built-in sensors to collect data and, in some cases, act on it. </a:t>
            </a:r>
            <a:r>
              <a:rPr lang="en-US" dirty="0" err="1"/>
              <a:t>IoT</a:t>
            </a:r>
            <a:r>
              <a:rPr lang="en-US" dirty="0"/>
              <a:t> connected devices and machines can improve how we work and live. Real-world Internet of Things examples range from a smart home that automatically adjusts heating and lighting to a smart factory that monitors industrial machines to look for problems, then automatically adjusts to avoid failures</a:t>
            </a:r>
            <a:r>
              <a:rPr lang="en-US" dirty="0" smtClean="0"/>
              <a:t>.(2020)</a:t>
            </a:r>
            <a:endParaRPr lang="en-US" dirty="0"/>
          </a:p>
        </p:txBody>
      </p:sp>
    </p:spTree>
    <p:extLst>
      <p:ext uri="{BB962C8B-B14F-4D97-AF65-F5344CB8AC3E}">
        <p14:creationId xmlns:p14="http://schemas.microsoft.com/office/powerpoint/2010/main" val="41072996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
            <a:ext cx="10515600" cy="1351800"/>
          </a:xfrm>
        </p:spPr>
        <p:txBody>
          <a:bodyPr/>
          <a:lstStyle/>
          <a:p>
            <a:r>
              <a:rPr lang="en-US" b="1" dirty="0" smtClean="0"/>
              <a:t>Similar Concepts of </a:t>
            </a:r>
            <a:r>
              <a:rPr lang="en-US" b="1" dirty="0" err="1" smtClean="0"/>
              <a:t>IoT</a:t>
            </a:r>
            <a:r>
              <a:rPr lang="en-US" b="1" dirty="0" smtClean="0"/>
              <a:t> (CO1)</a:t>
            </a:r>
            <a:endParaRPr lang="en-US" b="1" dirty="0"/>
          </a:p>
        </p:txBody>
      </p:sp>
      <p:sp>
        <p:nvSpPr>
          <p:cNvPr id="4" name="Slide Number Placeholder 3"/>
          <p:cNvSpPr>
            <a:spLocks noGrp="1"/>
          </p:cNvSpPr>
          <p:nvPr>
            <p:ph type="sldNum" sz="quarter" idx="12"/>
          </p:nvPr>
        </p:nvSpPr>
        <p:spPr/>
        <p:txBody>
          <a:bodyPr/>
          <a:lstStyle/>
          <a:p>
            <a:fld id="{BDCDBBEF-AA6C-4BA6-85B2-A17D7F280E38}" type="slidenum">
              <a:rPr lang="en-US" smtClean="0"/>
              <a:t>17</a:t>
            </a:fld>
            <a:endParaRPr lang="en-US"/>
          </a:p>
        </p:txBody>
      </p:sp>
      <p:pic>
        <p:nvPicPr>
          <p:cNvPr id="5" name="Picture 4"/>
          <p:cNvPicPr>
            <a:picLocks noChangeAspect="1"/>
          </p:cNvPicPr>
          <p:nvPr/>
        </p:nvPicPr>
        <p:blipFill>
          <a:blip r:embed="rId2"/>
          <a:stretch>
            <a:fillRect/>
          </a:stretch>
        </p:blipFill>
        <p:spPr>
          <a:xfrm>
            <a:off x="2" y="1269874"/>
            <a:ext cx="5612893" cy="5588126"/>
          </a:xfrm>
          <a:prstGeom prst="rect">
            <a:avLst/>
          </a:prstGeom>
        </p:spPr>
      </p:pic>
      <p:pic>
        <p:nvPicPr>
          <p:cNvPr id="6" name="Picture 5"/>
          <p:cNvPicPr>
            <a:picLocks noChangeAspect="1"/>
          </p:cNvPicPr>
          <p:nvPr/>
        </p:nvPicPr>
        <p:blipFill>
          <a:blip r:embed="rId3"/>
          <a:stretch>
            <a:fillRect/>
          </a:stretch>
        </p:blipFill>
        <p:spPr>
          <a:xfrm>
            <a:off x="5599238" y="1228911"/>
            <a:ext cx="6254759" cy="5629090"/>
          </a:xfrm>
          <a:prstGeom prst="rect">
            <a:avLst/>
          </a:prstGeom>
        </p:spPr>
      </p:pic>
    </p:spTree>
    <p:extLst>
      <p:ext uri="{BB962C8B-B14F-4D97-AF65-F5344CB8AC3E}">
        <p14:creationId xmlns:p14="http://schemas.microsoft.com/office/powerpoint/2010/main" val="40914575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DCDBBEF-AA6C-4BA6-85B2-A17D7F280E38}" type="slidenum">
              <a:rPr lang="en-US" smtClean="0"/>
              <a:t>18</a:t>
            </a:fld>
            <a:endParaRPr lang="en-US" dirty="0"/>
          </a:p>
        </p:txBody>
      </p:sp>
      <p:pic>
        <p:nvPicPr>
          <p:cNvPr id="6" name="Picture 5"/>
          <p:cNvPicPr>
            <a:picLocks noChangeAspect="1"/>
          </p:cNvPicPr>
          <p:nvPr/>
        </p:nvPicPr>
        <p:blipFill>
          <a:blip r:embed="rId2"/>
          <a:stretch>
            <a:fillRect/>
          </a:stretch>
        </p:blipFill>
        <p:spPr>
          <a:xfrm>
            <a:off x="1010593" y="1256219"/>
            <a:ext cx="9887437" cy="4847368"/>
          </a:xfrm>
          <a:prstGeom prst="rect">
            <a:avLst/>
          </a:prstGeom>
        </p:spPr>
      </p:pic>
    </p:spTree>
    <p:extLst>
      <p:ext uri="{BB962C8B-B14F-4D97-AF65-F5344CB8AC3E}">
        <p14:creationId xmlns:p14="http://schemas.microsoft.com/office/powerpoint/2010/main" val="40655193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618002"/>
          </a:xfrm>
        </p:spPr>
        <p:txBody>
          <a:bodyPr>
            <a:normAutofit fontScale="90000"/>
          </a:bodyPr>
          <a:lstStyle/>
          <a:p>
            <a:r>
              <a:rPr lang="en-US" b="1" dirty="0" smtClean="0"/>
              <a:t>Sensing (CO3) </a:t>
            </a:r>
            <a:endParaRPr lang="en-US" b="1" dirty="0"/>
          </a:p>
        </p:txBody>
      </p:sp>
      <p:sp>
        <p:nvSpPr>
          <p:cNvPr id="4" name="Slide Number Placeholder 3"/>
          <p:cNvSpPr>
            <a:spLocks noGrp="1"/>
          </p:cNvSpPr>
          <p:nvPr>
            <p:ph type="sldNum" sz="quarter" idx="12"/>
          </p:nvPr>
        </p:nvSpPr>
        <p:spPr/>
        <p:txBody>
          <a:bodyPr/>
          <a:lstStyle/>
          <a:p>
            <a:fld id="{BDCDBBEF-AA6C-4BA6-85B2-A17D7F280E38}" type="slidenum">
              <a:rPr lang="en-US" smtClean="0"/>
              <a:t>19</a:t>
            </a:fld>
            <a:endParaRPr lang="en-US"/>
          </a:p>
        </p:txBody>
      </p:sp>
      <p:sp>
        <p:nvSpPr>
          <p:cNvPr id="5" name="Rectangle 4"/>
          <p:cNvSpPr/>
          <p:nvPr/>
        </p:nvSpPr>
        <p:spPr>
          <a:xfrm>
            <a:off x="0" y="1213691"/>
            <a:ext cx="12058847" cy="923330"/>
          </a:xfrm>
          <a:prstGeom prst="rect">
            <a:avLst/>
          </a:prstGeom>
        </p:spPr>
        <p:txBody>
          <a:bodyPr wrap="square">
            <a:spAutoFit/>
          </a:bodyPr>
          <a:lstStyle/>
          <a:p>
            <a:pPr algn="just"/>
            <a:r>
              <a:rPr lang="en-US" b="1" dirty="0"/>
              <a:t>A device that provides a usable output in response to a specified measurement. The sensor attains a physical parameter and converts it into a signal suitable for processing (e.g. electrical, mechanical, optical) the characteristics of any device or material to detect the presence of a particular physical quantity.</a:t>
            </a:r>
          </a:p>
        </p:txBody>
      </p:sp>
      <p:sp>
        <p:nvSpPr>
          <p:cNvPr id="6" name="TextBox 5"/>
          <p:cNvSpPr txBox="1"/>
          <p:nvPr/>
        </p:nvSpPr>
        <p:spPr>
          <a:xfrm>
            <a:off x="0" y="2056685"/>
            <a:ext cx="11089222" cy="4524316"/>
          </a:xfrm>
          <a:prstGeom prst="rect">
            <a:avLst/>
          </a:prstGeom>
          <a:noFill/>
        </p:spPr>
        <p:txBody>
          <a:bodyPr wrap="square" rtlCol="0">
            <a:spAutoFit/>
          </a:bodyPr>
          <a:lstStyle/>
          <a:p>
            <a:r>
              <a:rPr lang="en-US" dirty="0"/>
              <a:t>The common </a:t>
            </a:r>
            <a:r>
              <a:rPr lang="en-US" dirty="0" err="1"/>
              <a:t>IoT</a:t>
            </a:r>
            <a:r>
              <a:rPr lang="en-US" dirty="0"/>
              <a:t> sensors that will be employed include:</a:t>
            </a:r>
          </a:p>
          <a:p>
            <a:r>
              <a:rPr lang="en-US" dirty="0" smtClean="0"/>
              <a:t>1. Temperature </a:t>
            </a:r>
            <a:r>
              <a:rPr lang="en-US" dirty="0"/>
              <a:t>sensors</a:t>
            </a:r>
          </a:p>
          <a:p>
            <a:r>
              <a:rPr lang="en-US" dirty="0" smtClean="0"/>
              <a:t>2. Pressure </a:t>
            </a:r>
            <a:r>
              <a:rPr lang="en-US" dirty="0"/>
              <a:t>sensors</a:t>
            </a:r>
          </a:p>
          <a:p>
            <a:r>
              <a:rPr lang="en-US" dirty="0" smtClean="0"/>
              <a:t>3. Motion </a:t>
            </a:r>
            <a:r>
              <a:rPr lang="en-US" dirty="0"/>
              <a:t>sensors</a:t>
            </a:r>
          </a:p>
          <a:p>
            <a:r>
              <a:rPr lang="en-US" dirty="0" smtClean="0"/>
              <a:t>4. Level </a:t>
            </a:r>
            <a:r>
              <a:rPr lang="en-US" dirty="0"/>
              <a:t>sensors</a:t>
            </a:r>
          </a:p>
          <a:p>
            <a:r>
              <a:rPr lang="en-US" dirty="0" smtClean="0"/>
              <a:t>5. Image </a:t>
            </a:r>
            <a:r>
              <a:rPr lang="en-US" dirty="0"/>
              <a:t>sensors</a:t>
            </a:r>
          </a:p>
          <a:p>
            <a:r>
              <a:rPr lang="en-US" dirty="0" smtClean="0"/>
              <a:t>6. Proximity </a:t>
            </a:r>
            <a:r>
              <a:rPr lang="en-US" dirty="0"/>
              <a:t>sensors</a:t>
            </a:r>
          </a:p>
          <a:p>
            <a:r>
              <a:rPr lang="en-US" dirty="0" smtClean="0"/>
              <a:t>7. Water </a:t>
            </a:r>
            <a:r>
              <a:rPr lang="en-US" dirty="0"/>
              <a:t>quality sensors</a:t>
            </a:r>
          </a:p>
          <a:p>
            <a:r>
              <a:rPr lang="en-US" dirty="0" smtClean="0"/>
              <a:t>8. Chemical </a:t>
            </a:r>
            <a:r>
              <a:rPr lang="en-US" dirty="0"/>
              <a:t>sensors</a:t>
            </a:r>
          </a:p>
          <a:p>
            <a:r>
              <a:rPr lang="en-US" dirty="0" smtClean="0"/>
              <a:t>9. Gas </a:t>
            </a:r>
            <a:r>
              <a:rPr lang="en-US" dirty="0"/>
              <a:t>sensors</a:t>
            </a:r>
          </a:p>
          <a:p>
            <a:r>
              <a:rPr lang="en-US" dirty="0" smtClean="0"/>
              <a:t>10. Smoke </a:t>
            </a:r>
            <a:r>
              <a:rPr lang="en-US" dirty="0"/>
              <a:t>sensors</a:t>
            </a:r>
          </a:p>
          <a:p>
            <a:r>
              <a:rPr lang="en-US" dirty="0" smtClean="0"/>
              <a:t>11. Infrared </a:t>
            </a:r>
            <a:r>
              <a:rPr lang="en-US" dirty="0"/>
              <a:t>(IR) sensors</a:t>
            </a:r>
          </a:p>
          <a:p>
            <a:r>
              <a:rPr lang="en-US" dirty="0" smtClean="0"/>
              <a:t>12. Acceleration </a:t>
            </a:r>
            <a:r>
              <a:rPr lang="en-US" dirty="0"/>
              <a:t>sensors</a:t>
            </a:r>
          </a:p>
          <a:p>
            <a:r>
              <a:rPr lang="en-US" dirty="0" smtClean="0"/>
              <a:t>13. Gyroscopic </a:t>
            </a:r>
            <a:r>
              <a:rPr lang="en-US" dirty="0"/>
              <a:t>sensors</a:t>
            </a:r>
          </a:p>
          <a:p>
            <a:r>
              <a:rPr lang="en-US" dirty="0" smtClean="0"/>
              <a:t>14. Humidity </a:t>
            </a:r>
            <a:r>
              <a:rPr lang="en-US" dirty="0"/>
              <a:t>sensors</a:t>
            </a:r>
          </a:p>
          <a:p>
            <a:r>
              <a:rPr lang="en-US" dirty="0" smtClean="0"/>
              <a:t>15. Optical </a:t>
            </a:r>
            <a:r>
              <a:rPr lang="en-US" dirty="0"/>
              <a:t>sensors</a:t>
            </a:r>
          </a:p>
        </p:txBody>
      </p:sp>
    </p:spTree>
    <p:extLst>
      <p:ext uri="{BB962C8B-B14F-4D97-AF65-F5344CB8AC3E}">
        <p14:creationId xmlns:p14="http://schemas.microsoft.com/office/powerpoint/2010/main" val="22410861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72398" y="1028700"/>
            <a:ext cx="4890901" cy="4873625"/>
          </a:xfrm>
        </p:spPr>
        <p:txBody>
          <a:bodyPr>
            <a:normAutofit/>
          </a:bodyPr>
          <a:lstStyle/>
          <a:p>
            <a:endParaRPr lang="en-US" sz="2400" dirty="0" smtClean="0">
              <a:latin typeface="Casper" panose="02000506000000020004" pitchFamily="2" charset="0"/>
              <a:cs typeface="Arial" panose="020B0604020202020204" pitchFamily="34" charset="0"/>
            </a:endParaRPr>
          </a:p>
          <a:p>
            <a:endParaRPr lang="en-US" sz="2400" dirty="0">
              <a:latin typeface="Casper" panose="02000506000000020004" pitchFamily="2" charset="0"/>
              <a:cs typeface="Arial" panose="020B0604020202020204" pitchFamily="34" charset="0"/>
            </a:endParaRPr>
          </a:p>
        </p:txBody>
      </p:sp>
      <p:sp>
        <p:nvSpPr>
          <p:cNvPr id="5" name="Slide Number Placeholder 4"/>
          <p:cNvSpPr>
            <a:spLocks noGrp="1"/>
          </p:cNvSpPr>
          <p:nvPr>
            <p:ph type="sldNum" sz="quarter" idx="12"/>
          </p:nvPr>
        </p:nvSpPr>
        <p:spPr>
          <a:xfrm>
            <a:off x="8839200" y="6356350"/>
            <a:ext cx="2743200" cy="365125"/>
          </a:xfrm>
        </p:spPr>
        <p:txBody>
          <a:bodyPr/>
          <a:lstStyle/>
          <a:p>
            <a:fld id="{BDCDBBEF-AA6C-4BA6-85B2-A17D7F280E38}" type="slidenum">
              <a:rPr lang="en-US" smtClean="0"/>
              <a:t>2</a:t>
            </a:fld>
            <a:endParaRPr lang="en-US" dirty="0"/>
          </a:p>
        </p:txBody>
      </p:sp>
      <p:sp>
        <p:nvSpPr>
          <p:cNvPr id="8" name="Title 7"/>
          <p:cNvSpPr txBox="1">
            <a:spLocks noGrp="1" noChangeArrowheads="1"/>
          </p:cNvSpPr>
          <p:nvPr>
            <p:ph type="title"/>
          </p:nvPr>
        </p:nvSpPr>
        <p:spPr bwMode="auto">
          <a:xfrm>
            <a:off x="804335" y="259436"/>
            <a:ext cx="5190946" cy="713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King" pitchFamily="2" charset="0"/>
              </a:defRPr>
            </a:lvl1pPr>
            <a:lvl2pPr marL="742950" indent="-285750">
              <a:defRPr>
                <a:solidFill>
                  <a:schemeClr val="tx1"/>
                </a:solidFill>
                <a:latin typeface="King" pitchFamily="2" charset="0"/>
              </a:defRPr>
            </a:lvl2pPr>
            <a:lvl3pPr marL="1143000" indent="-228600">
              <a:defRPr>
                <a:solidFill>
                  <a:schemeClr val="tx1"/>
                </a:solidFill>
                <a:latin typeface="King" pitchFamily="2" charset="0"/>
              </a:defRPr>
            </a:lvl3pPr>
            <a:lvl4pPr marL="1600200" indent="-228600">
              <a:defRPr>
                <a:solidFill>
                  <a:schemeClr val="tx1"/>
                </a:solidFill>
                <a:latin typeface="King" pitchFamily="2" charset="0"/>
              </a:defRPr>
            </a:lvl4pPr>
            <a:lvl5pPr marL="2057400" indent="-228600">
              <a:defRPr>
                <a:solidFill>
                  <a:schemeClr val="tx1"/>
                </a:solidFill>
                <a:latin typeface="King" pitchFamily="2" charset="0"/>
              </a:defRPr>
            </a:lvl5pPr>
            <a:lvl6pPr marL="2514600" indent="-228600" fontAlgn="base">
              <a:spcBef>
                <a:spcPct val="0"/>
              </a:spcBef>
              <a:spcAft>
                <a:spcPct val="0"/>
              </a:spcAft>
              <a:defRPr>
                <a:solidFill>
                  <a:schemeClr val="tx1"/>
                </a:solidFill>
                <a:latin typeface="King" pitchFamily="2" charset="0"/>
              </a:defRPr>
            </a:lvl6pPr>
            <a:lvl7pPr marL="2971800" indent="-228600" fontAlgn="base">
              <a:spcBef>
                <a:spcPct val="0"/>
              </a:spcBef>
              <a:spcAft>
                <a:spcPct val="0"/>
              </a:spcAft>
              <a:defRPr>
                <a:solidFill>
                  <a:schemeClr val="tx1"/>
                </a:solidFill>
                <a:latin typeface="King" pitchFamily="2" charset="0"/>
              </a:defRPr>
            </a:lvl7pPr>
            <a:lvl8pPr marL="3429000" indent="-228600" fontAlgn="base">
              <a:spcBef>
                <a:spcPct val="0"/>
              </a:spcBef>
              <a:spcAft>
                <a:spcPct val="0"/>
              </a:spcAft>
              <a:defRPr>
                <a:solidFill>
                  <a:schemeClr val="tx1"/>
                </a:solidFill>
                <a:latin typeface="King" pitchFamily="2" charset="0"/>
              </a:defRPr>
            </a:lvl8pPr>
            <a:lvl9pPr marL="3886200" indent="-228600" fontAlgn="base">
              <a:spcBef>
                <a:spcPct val="0"/>
              </a:spcBef>
              <a:spcAft>
                <a:spcPct val="0"/>
              </a:spcAft>
              <a:defRPr>
                <a:solidFill>
                  <a:schemeClr val="tx1"/>
                </a:solidFill>
                <a:latin typeface="King" pitchFamily="2" charset="0"/>
              </a:defRPr>
            </a:lvl9pPr>
          </a:lstStyle>
          <a:p>
            <a:pPr algn="ctr"/>
            <a:r>
              <a:rPr lang="en-US" sz="4400" b="1" dirty="0" smtClean="0">
                <a:latin typeface="Casper Bold" panose="02000806040000020004" pitchFamily="2" charset="0"/>
                <a:ea typeface="Karla" pitchFamily="2" charset="0"/>
                <a:cs typeface="Karla" pitchFamily="2" charset="0"/>
              </a:rPr>
              <a:t>Internet of Things</a:t>
            </a:r>
            <a:endParaRPr lang="en-US" sz="1600" dirty="0">
              <a:latin typeface="Raleway ExtraBold" pitchFamily="34" charset="-52"/>
            </a:endParaRPr>
          </a:p>
        </p:txBody>
      </p:sp>
      <p:sp>
        <p:nvSpPr>
          <p:cNvPr id="2" name="Rectangle 1"/>
          <p:cNvSpPr/>
          <p:nvPr/>
        </p:nvSpPr>
        <p:spPr>
          <a:xfrm>
            <a:off x="6404982" y="838200"/>
            <a:ext cx="4758317" cy="506056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11217276" y="6324600"/>
            <a:ext cx="444500" cy="42227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1" y="1283529"/>
            <a:ext cx="6377669" cy="5447645"/>
          </a:xfrm>
          <a:prstGeom prst="rect">
            <a:avLst/>
          </a:prstGeom>
        </p:spPr>
        <p:txBody>
          <a:bodyPr wrap="square">
            <a:spAutoFit/>
          </a:bodyPr>
          <a:lstStyle/>
          <a:p>
            <a:pPr algn="just"/>
            <a:r>
              <a:rPr lang="en-US" sz="2400" b="1" dirty="0"/>
              <a:t>Course </a:t>
            </a:r>
            <a:r>
              <a:rPr lang="en-US" sz="2400" b="1" dirty="0" smtClean="0"/>
              <a:t>Outcomes:</a:t>
            </a:r>
          </a:p>
          <a:p>
            <a:pPr algn="just"/>
            <a:endParaRPr lang="en-US" sz="2400" b="1" dirty="0" smtClean="0"/>
          </a:p>
          <a:p>
            <a:pPr lvl="0" algn="just"/>
            <a:r>
              <a:rPr lang="en-US" sz="2000" b="1" dirty="0" smtClean="0"/>
              <a:t>1. </a:t>
            </a:r>
            <a:r>
              <a:rPr lang="en-US" sz="2000" dirty="0" smtClean="0"/>
              <a:t>Analyze </a:t>
            </a:r>
            <a:r>
              <a:rPr lang="en-US" sz="2000" dirty="0"/>
              <a:t>the basic terminologies associated with </a:t>
            </a:r>
            <a:r>
              <a:rPr lang="en-US" sz="2000" dirty="0" err="1" smtClean="0"/>
              <a:t>IoT</a:t>
            </a:r>
            <a:r>
              <a:rPr lang="en-US" sz="2000" dirty="0" smtClean="0"/>
              <a:t> </a:t>
            </a:r>
            <a:r>
              <a:rPr lang="en-US" sz="2000" dirty="0"/>
              <a:t>and use it</a:t>
            </a:r>
            <a:r>
              <a:rPr lang="en-US" sz="2000" dirty="0" smtClean="0"/>
              <a:t>.</a:t>
            </a:r>
          </a:p>
          <a:p>
            <a:pPr lvl="0" algn="just"/>
            <a:endParaRPr lang="en-US" sz="2000" dirty="0"/>
          </a:p>
          <a:p>
            <a:pPr lvl="0" algn="just"/>
            <a:r>
              <a:rPr lang="en-US" sz="2000" b="1" dirty="0" smtClean="0"/>
              <a:t>2.</a:t>
            </a:r>
            <a:r>
              <a:rPr lang="en-US" sz="2000" dirty="0" smtClean="0"/>
              <a:t> Justify </a:t>
            </a:r>
            <a:r>
              <a:rPr lang="en-US" sz="2000" dirty="0"/>
              <a:t>the applications of internet of things and correlate them</a:t>
            </a:r>
            <a:r>
              <a:rPr lang="en-US" sz="2000" dirty="0" smtClean="0"/>
              <a:t>.</a:t>
            </a:r>
          </a:p>
          <a:p>
            <a:pPr lvl="0" algn="just"/>
            <a:endParaRPr lang="en-US" sz="2000" dirty="0"/>
          </a:p>
          <a:p>
            <a:pPr lvl="0" algn="just"/>
            <a:r>
              <a:rPr lang="en-US" sz="2000" b="1" dirty="0" smtClean="0"/>
              <a:t>3.</a:t>
            </a:r>
            <a:r>
              <a:rPr lang="en-US" sz="2000" dirty="0" smtClean="0"/>
              <a:t> Compare </a:t>
            </a:r>
            <a:r>
              <a:rPr lang="en-US" sz="2000" dirty="0"/>
              <a:t>different objects and communication strategies and also able to see the issues raised by communication strategies in </a:t>
            </a:r>
            <a:r>
              <a:rPr lang="en-US" sz="2000" dirty="0" err="1" smtClean="0"/>
              <a:t>IoT</a:t>
            </a:r>
            <a:r>
              <a:rPr lang="en-US" sz="2000" dirty="0" smtClean="0"/>
              <a:t>.</a:t>
            </a:r>
          </a:p>
          <a:p>
            <a:pPr lvl="0" algn="just"/>
            <a:endParaRPr lang="en-US" sz="2000" dirty="0"/>
          </a:p>
          <a:p>
            <a:pPr lvl="0" algn="just"/>
            <a:r>
              <a:rPr lang="en-US" sz="2000" b="1" dirty="0" smtClean="0"/>
              <a:t>4.</a:t>
            </a:r>
            <a:r>
              <a:rPr lang="en-US" sz="2000" dirty="0" smtClean="0"/>
              <a:t> Examine </a:t>
            </a:r>
            <a:r>
              <a:rPr lang="en-US" sz="2000" dirty="0"/>
              <a:t>the protocols required for communication and packet size required for each application. </a:t>
            </a:r>
            <a:endParaRPr lang="en-US" sz="2000" dirty="0" smtClean="0"/>
          </a:p>
          <a:p>
            <a:pPr lvl="0" algn="just"/>
            <a:endParaRPr lang="en-US" sz="2000" dirty="0"/>
          </a:p>
          <a:p>
            <a:pPr lvl="0" algn="just"/>
            <a:r>
              <a:rPr lang="en-US" sz="2000" b="1" dirty="0" smtClean="0"/>
              <a:t>5.</a:t>
            </a:r>
            <a:r>
              <a:rPr lang="en-US" sz="2000" dirty="0" smtClean="0"/>
              <a:t> Illustrate </a:t>
            </a:r>
            <a:r>
              <a:rPr lang="en-US" sz="2000" dirty="0"/>
              <a:t>security issues with </a:t>
            </a:r>
            <a:r>
              <a:rPr lang="en-US" sz="2000" dirty="0" err="1" smtClean="0"/>
              <a:t>IoT</a:t>
            </a:r>
            <a:r>
              <a:rPr lang="en-US" sz="2000" dirty="0" smtClean="0"/>
              <a:t> </a:t>
            </a:r>
            <a:r>
              <a:rPr lang="en-US" sz="2000" dirty="0"/>
              <a:t>like security, privacy, communication standard and some other legal issues</a:t>
            </a:r>
            <a:r>
              <a:rPr lang="en-US" sz="2000" dirty="0" smtClean="0"/>
              <a:t>.</a:t>
            </a:r>
            <a:endParaRPr lang="en-US" sz="2000" dirty="0"/>
          </a:p>
        </p:txBody>
      </p:sp>
      <p:pic>
        <p:nvPicPr>
          <p:cNvPr id="13" name="Picture 12">
            <a:extLst>
              <a:ext uri="{FF2B5EF4-FFF2-40B4-BE49-F238E27FC236}">
                <a16:creationId xmlns="" xmlns:a16="http://schemas.microsoft.com/office/drawing/2014/main" id="{64A633D6-D0DB-4089-9B16-A515F8FFC786}"/>
              </a:ext>
            </a:extLst>
          </p:cNvPr>
          <p:cNvPicPr>
            <a:picLocks noChangeAspect="1"/>
          </p:cNvPicPr>
          <p:nvPr/>
        </p:nvPicPr>
        <p:blipFill>
          <a:blip r:embed="rId2"/>
          <a:stretch>
            <a:fillRect/>
          </a:stretch>
        </p:blipFill>
        <p:spPr>
          <a:xfrm>
            <a:off x="6543531" y="1420427"/>
            <a:ext cx="4417743" cy="3844031"/>
          </a:xfrm>
          <a:prstGeom prst="rect">
            <a:avLst/>
          </a:prstGeom>
        </p:spPr>
      </p:pic>
    </p:spTree>
    <p:extLst>
      <p:ext uri="{BB962C8B-B14F-4D97-AF65-F5344CB8AC3E}">
        <p14:creationId xmlns:p14="http://schemas.microsoft.com/office/powerpoint/2010/main" val="4018097345"/>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DCDBBEF-AA6C-4BA6-85B2-A17D7F280E38}" type="slidenum">
              <a:rPr lang="en-US" smtClean="0"/>
              <a:t>20</a:t>
            </a:fld>
            <a:endParaRPr lang="en-US"/>
          </a:p>
        </p:txBody>
      </p:sp>
      <p:pic>
        <p:nvPicPr>
          <p:cNvPr id="6" name="Picture 5"/>
          <p:cNvPicPr>
            <a:picLocks noChangeAspect="1"/>
          </p:cNvPicPr>
          <p:nvPr/>
        </p:nvPicPr>
        <p:blipFill>
          <a:blip r:embed="rId2"/>
          <a:stretch>
            <a:fillRect/>
          </a:stretch>
        </p:blipFill>
        <p:spPr>
          <a:xfrm>
            <a:off x="778431" y="0"/>
            <a:ext cx="10952656" cy="6253786"/>
          </a:xfrm>
          <a:prstGeom prst="rect">
            <a:avLst/>
          </a:prstGeom>
        </p:spPr>
      </p:pic>
    </p:spTree>
    <p:extLst>
      <p:ext uri="{BB962C8B-B14F-4D97-AF65-F5344CB8AC3E}">
        <p14:creationId xmlns:p14="http://schemas.microsoft.com/office/powerpoint/2010/main" val="7973591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DCDBBEF-AA6C-4BA6-85B2-A17D7F280E38}" type="slidenum">
              <a:rPr lang="en-US" smtClean="0"/>
              <a:t>21</a:t>
            </a:fld>
            <a:endParaRPr lang="en-US"/>
          </a:p>
        </p:txBody>
      </p:sp>
      <p:pic>
        <p:nvPicPr>
          <p:cNvPr id="5" name="Picture 4"/>
          <p:cNvPicPr>
            <a:picLocks noChangeAspect="1"/>
          </p:cNvPicPr>
          <p:nvPr/>
        </p:nvPicPr>
        <p:blipFill>
          <a:blip r:embed="rId2"/>
          <a:stretch>
            <a:fillRect/>
          </a:stretch>
        </p:blipFill>
        <p:spPr>
          <a:xfrm>
            <a:off x="705556" y="0"/>
            <a:ext cx="11133666" cy="6858000"/>
          </a:xfrm>
          <a:prstGeom prst="rect">
            <a:avLst/>
          </a:prstGeom>
        </p:spPr>
      </p:pic>
      <p:sp>
        <p:nvSpPr>
          <p:cNvPr id="3" name="TextBox 2"/>
          <p:cNvSpPr txBox="1"/>
          <p:nvPr/>
        </p:nvSpPr>
        <p:spPr>
          <a:xfrm>
            <a:off x="10879668" y="0"/>
            <a:ext cx="959554" cy="369332"/>
          </a:xfrm>
          <a:prstGeom prst="rect">
            <a:avLst/>
          </a:prstGeom>
          <a:solidFill>
            <a:srgbClr val="ED7D31"/>
          </a:solidFill>
        </p:spPr>
        <p:txBody>
          <a:bodyPr wrap="square" rtlCol="0">
            <a:spAutoFit/>
          </a:bodyPr>
          <a:lstStyle/>
          <a:p>
            <a:endParaRPr lang="en-US" dirty="0"/>
          </a:p>
        </p:txBody>
      </p:sp>
    </p:spTree>
    <p:extLst>
      <p:ext uri="{BB962C8B-B14F-4D97-AF65-F5344CB8AC3E}">
        <p14:creationId xmlns:p14="http://schemas.microsoft.com/office/powerpoint/2010/main" val="13983319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481457"/>
          </a:xfrm>
        </p:spPr>
        <p:txBody>
          <a:bodyPr>
            <a:normAutofit fontScale="90000"/>
          </a:bodyPr>
          <a:lstStyle/>
          <a:p>
            <a:r>
              <a:rPr lang="en-US" dirty="0" smtClean="0"/>
              <a:t>Actuation (CO-3)</a:t>
            </a:r>
            <a:endParaRPr lang="en-US" dirty="0"/>
          </a:p>
        </p:txBody>
      </p:sp>
      <p:sp>
        <p:nvSpPr>
          <p:cNvPr id="4" name="Slide Number Placeholder 3"/>
          <p:cNvSpPr>
            <a:spLocks noGrp="1"/>
          </p:cNvSpPr>
          <p:nvPr>
            <p:ph type="sldNum" sz="quarter" idx="12"/>
          </p:nvPr>
        </p:nvSpPr>
        <p:spPr/>
        <p:txBody>
          <a:bodyPr/>
          <a:lstStyle/>
          <a:p>
            <a:fld id="{BDCDBBEF-AA6C-4BA6-85B2-A17D7F280E38}" type="slidenum">
              <a:rPr lang="en-US" smtClean="0"/>
              <a:t>22</a:t>
            </a:fld>
            <a:endParaRPr lang="en-US"/>
          </a:p>
        </p:txBody>
      </p:sp>
      <p:sp>
        <p:nvSpPr>
          <p:cNvPr id="5" name="Rectangle 4"/>
          <p:cNvSpPr/>
          <p:nvPr/>
        </p:nvSpPr>
        <p:spPr>
          <a:xfrm>
            <a:off x="1" y="1228910"/>
            <a:ext cx="11949594" cy="646331"/>
          </a:xfrm>
          <a:prstGeom prst="rect">
            <a:avLst/>
          </a:prstGeom>
        </p:spPr>
        <p:txBody>
          <a:bodyPr wrap="square">
            <a:spAutoFit/>
          </a:bodyPr>
          <a:lstStyle/>
          <a:p>
            <a:pPr algn="just"/>
            <a:r>
              <a:rPr lang="en-US" b="1" dirty="0"/>
              <a:t>An actuator is a machine component or system that moves or controls the mechanism of the system. Sensors in the device sense the environment, then control signals are generated for the actuators according to the actions needed to perform</a:t>
            </a:r>
            <a:r>
              <a:rPr lang="en-US" b="1" dirty="0" smtClean="0"/>
              <a:t>.</a:t>
            </a:r>
          </a:p>
        </p:txBody>
      </p:sp>
      <p:pic>
        <p:nvPicPr>
          <p:cNvPr id="6" name="Picture 5"/>
          <p:cNvPicPr>
            <a:picLocks noChangeAspect="1"/>
          </p:cNvPicPr>
          <p:nvPr/>
        </p:nvPicPr>
        <p:blipFill rotWithShape="1">
          <a:blip r:embed="rId2"/>
          <a:srcRect t="1" b="21225"/>
          <a:stretch/>
        </p:blipFill>
        <p:spPr>
          <a:xfrm>
            <a:off x="1" y="4186800"/>
            <a:ext cx="11553550" cy="2671200"/>
          </a:xfrm>
          <a:prstGeom prst="rect">
            <a:avLst/>
          </a:prstGeom>
          <a:solidFill>
            <a:srgbClr val="ED7D31"/>
          </a:solidFill>
        </p:spPr>
      </p:pic>
      <p:sp>
        <p:nvSpPr>
          <p:cNvPr id="7" name="TextBox 6"/>
          <p:cNvSpPr txBox="1"/>
          <p:nvPr/>
        </p:nvSpPr>
        <p:spPr>
          <a:xfrm>
            <a:off x="0" y="1938947"/>
            <a:ext cx="5285135" cy="2031325"/>
          </a:xfrm>
          <a:prstGeom prst="rect">
            <a:avLst/>
          </a:prstGeom>
          <a:noFill/>
        </p:spPr>
        <p:txBody>
          <a:bodyPr wrap="square" rtlCol="0">
            <a:spAutoFit/>
          </a:bodyPr>
          <a:lstStyle/>
          <a:p>
            <a:r>
              <a:rPr lang="it-IT" b="1" dirty="0" err="1" smtClean="0"/>
              <a:t>Types</a:t>
            </a:r>
            <a:r>
              <a:rPr lang="it-IT" b="1" dirty="0" smtClean="0"/>
              <a:t> </a:t>
            </a:r>
            <a:r>
              <a:rPr lang="it-IT" b="1" dirty="0"/>
              <a:t>of Actuators :</a:t>
            </a:r>
          </a:p>
          <a:p>
            <a:endParaRPr lang="it-IT" b="1" dirty="0"/>
          </a:p>
          <a:p>
            <a:pPr marL="342900" indent="-342900">
              <a:buAutoNum type="arabicPeriod"/>
            </a:pPr>
            <a:r>
              <a:rPr lang="it-IT" b="1" dirty="0" err="1" smtClean="0"/>
              <a:t>Hydraulic</a:t>
            </a:r>
            <a:r>
              <a:rPr lang="it-IT" b="1" dirty="0" smtClean="0"/>
              <a:t> Actuators</a:t>
            </a:r>
          </a:p>
          <a:p>
            <a:pPr marL="342900" indent="-342900">
              <a:buAutoNum type="arabicPeriod"/>
            </a:pPr>
            <a:r>
              <a:rPr lang="en-US" b="1" dirty="0" smtClean="0"/>
              <a:t>Pneumatic Actuators </a:t>
            </a:r>
          </a:p>
          <a:p>
            <a:pPr marL="342900" indent="-342900">
              <a:buAutoNum type="arabicPeriod"/>
            </a:pPr>
            <a:r>
              <a:rPr lang="en-US" b="1" dirty="0" smtClean="0"/>
              <a:t>Electrical Actuators</a:t>
            </a:r>
          </a:p>
          <a:p>
            <a:pPr marL="342900" indent="-342900">
              <a:buAutoNum type="arabicPeriod"/>
            </a:pPr>
            <a:r>
              <a:rPr lang="en-US" b="1" dirty="0" smtClean="0"/>
              <a:t>Thermal/Magnetic Actuators</a:t>
            </a:r>
          </a:p>
          <a:p>
            <a:pPr marL="342900" indent="-342900">
              <a:buAutoNum type="arabicPeriod"/>
            </a:pPr>
            <a:r>
              <a:rPr lang="en-US" b="1" dirty="0" smtClean="0"/>
              <a:t>Mechanical Actuators</a:t>
            </a:r>
            <a:endParaRPr lang="en-US" b="1" dirty="0"/>
          </a:p>
        </p:txBody>
      </p:sp>
    </p:spTree>
    <p:extLst>
      <p:ext uri="{BB962C8B-B14F-4D97-AF65-F5344CB8AC3E}">
        <p14:creationId xmlns:p14="http://schemas.microsoft.com/office/powerpoint/2010/main" val="21082475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DCDBBEF-AA6C-4BA6-85B2-A17D7F280E38}" type="slidenum">
              <a:rPr lang="en-US" smtClean="0"/>
              <a:t>23</a:t>
            </a:fld>
            <a:endParaRPr lang="en-US"/>
          </a:p>
        </p:txBody>
      </p:sp>
      <p:pic>
        <p:nvPicPr>
          <p:cNvPr id="5" name="Picture 4"/>
          <p:cNvPicPr>
            <a:picLocks noChangeAspect="1"/>
          </p:cNvPicPr>
          <p:nvPr/>
        </p:nvPicPr>
        <p:blipFill rotWithShape="1">
          <a:blip r:embed="rId2"/>
          <a:srcRect b="17370"/>
          <a:stretch/>
        </p:blipFill>
        <p:spPr>
          <a:xfrm>
            <a:off x="805744" y="245782"/>
            <a:ext cx="10788776" cy="5816840"/>
          </a:xfrm>
          <a:prstGeom prst="rect">
            <a:avLst/>
          </a:prstGeom>
        </p:spPr>
      </p:pic>
    </p:spTree>
    <p:extLst>
      <p:ext uri="{BB962C8B-B14F-4D97-AF65-F5344CB8AC3E}">
        <p14:creationId xmlns:p14="http://schemas.microsoft.com/office/powerpoint/2010/main" val="23103891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50201"/>
            <a:ext cx="10515600" cy="791964"/>
          </a:xfrm>
        </p:spPr>
        <p:txBody>
          <a:bodyPr>
            <a:normAutofit/>
          </a:bodyPr>
          <a:lstStyle/>
          <a:p>
            <a:r>
              <a:rPr lang="en-US" dirty="0" smtClean="0"/>
              <a:t>Sensors &amp;  Actuators (CO-3)</a:t>
            </a:r>
            <a:endParaRPr lang="en-US" dirty="0"/>
          </a:p>
        </p:txBody>
      </p:sp>
      <p:sp>
        <p:nvSpPr>
          <p:cNvPr id="4" name="Slide Number Placeholder 3"/>
          <p:cNvSpPr>
            <a:spLocks noGrp="1"/>
          </p:cNvSpPr>
          <p:nvPr>
            <p:ph type="sldNum" sz="quarter" idx="12"/>
          </p:nvPr>
        </p:nvSpPr>
        <p:spPr/>
        <p:txBody>
          <a:bodyPr/>
          <a:lstStyle/>
          <a:p>
            <a:fld id="{BDCDBBEF-AA6C-4BA6-85B2-A17D7F280E38}" type="slidenum">
              <a:rPr lang="en-US" smtClean="0"/>
              <a:t>24</a:t>
            </a:fld>
            <a:endParaRPr lang="en-US"/>
          </a:p>
        </p:txBody>
      </p:sp>
      <p:pic>
        <p:nvPicPr>
          <p:cNvPr id="5" name="Picture 4"/>
          <p:cNvPicPr>
            <a:picLocks noChangeAspect="1"/>
          </p:cNvPicPr>
          <p:nvPr/>
        </p:nvPicPr>
        <p:blipFill rotWithShape="1">
          <a:blip r:embed="rId2"/>
          <a:srcRect b="3100"/>
          <a:stretch/>
        </p:blipFill>
        <p:spPr>
          <a:xfrm>
            <a:off x="792086" y="1010438"/>
            <a:ext cx="10515643" cy="5666400"/>
          </a:xfrm>
          <a:prstGeom prst="rect">
            <a:avLst/>
          </a:prstGeom>
        </p:spPr>
      </p:pic>
    </p:spTree>
    <p:extLst>
      <p:ext uri="{BB962C8B-B14F-4D97-AF65-F5344CB8AC3E}">
        <p14:creationId xmlns:p14="http://schemas.microsoft.com/office/powerpoint/2010/main" val="26626450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DCDBBEF-AA6C-4BA6-85B2-A17D7F280E38}" type="slidenum">
              <a:rPr lang="en-US" smtClean="0"/>
              <a:t>25</a:t>
            </a:fld>
            <a:endParaRPr lang="en-US"/>
          </a:p>
        </p:txBody>
      </p:sp>
      <p:pic>
        <p:nvPicPr>
          <p:cNvPr id="5" name="Picture 4"/>
          <p:cNvPicPr>
            <a:picLocks noChangeAspect="1"/>
          </p:cNvPicPr>
          <p:nvPr/>
        </p:nvPicPr>
        <p:blipFill rotWithShape="1">
          <a:blip r:embed="rId2"/>
          <a:srcRect t="-1" b="7348"/>
          <a:stretch/>
        </p:blipFill>
        <p:spPr>
          <a:xfrm>
            <a:off x="762000" y="0"/>
            <a:ext cx="11037370" cy="6354000"/>
          </a:xfrm>
          <a:prstGeom prst="rect">
            <a:avLst/>
          </a:prstGeom>
        </p:spPr>
      </p:pic>
    </p:spTree>
    <p:extLst>
      <p:ext uri="{BB962C8B-B14F-4D97-AF65-F5344CB8AC3E}">
        <p14:creationId xmlns:p14="http://schemas.microsoft.com/office/powerpoint/2010/main" val="24765150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631656"/>
          </a:xfrm>
        </p:spPr>
        <p:txBody>
          <a:bodyPr>
            <a:normAutofit fontScale="90000"/>
          </a:bodyPr>
          <a:lstStyle/>
          <a:p>
            <a:r>
              <a:rPr lang="en-US" b="1" dirty="0" smtClean="0"/>
              <a:t>Smart Objects (CO-3)</a:t>
            </a:r>
            <a:endParaRPr lang="en-US" b="1" dirty="0"/>
          </a:p>
        </p:txBody>
      </p:sp>
      <p:sp>
        <p:nvSpPr>
          <p:cNvPr id="4" name="Slide Number Placeholder 3"/>
          <p:cNvSpPr>
            <a:spLocks noGrp="1"/>
          </p:cNvSpPr>
          <p:nvPr>
            <p:ph type="sldNum" sz="quarter" idx="12"/>
          </p:nvPr>
        </p:nvSpPr>
        <p:spPr/>
        <p:txBody>
          <a:bodyPr/>
          <a:lstStyle/>
          <a:p>
            <a:fld id="{BDCDBBEF-AA6C-4BA6-85B2-A17D7F280E38}" type="slidenum">
              <a:rPr lang="en-US" smtClean="0"/>
              <a:t>26</a:t>
            </a:fld>
            <a:endParaRPr lang="en-US"/>
          </a:p>
        </p:txBody>
      </p:sp>
      <p:sp>
        <p:nvSpPr>
          <p:cNvPr id="5" name="Rectangle 4"/>
          <p:cNvSpPr/>
          <p:nvPr/>
        </p:nvSpPr>
        <p:spPr>
          <a:xfrm>
            <a:off x="-1" y="1037746"/>
            <a:ext cx="12045191" cy="4247317"/>
          </a:xfrm>
          <a:prstGeom prst="rect">
            <a:avLst/>
          </a:prstGeom>
        </p:spPr>
        <p:txBody>
          <a:bodyPr wrap="square">
            <a:spAutoFit/>
          </a:bodyPr>
          <a:lstStyle/>
          <a:p>
            <a:pPr algn="just"/>
            <a:endParaRPr lang="en-US" dirty="0" smtClean="0"/>
          </a:p>
          <a:p>
            <a:pPr algn="just"/>
            <a:r>
              <a:rPr lang="en-US" dirty="0" smtClean="0"/>
              <a:t>The </a:t>
            </a:r>
            <a:r>
              <a:rPr lang="en-US" dirty="0"/>
              <a:t>concept of smart in </a:t>
            </a:r>
            <a:r>
              <a:rPr lang="en-US" dirty="0" err="1"/>
              <a:t>IoT</a:t>
            </a:r>
            <a:r>
              <a:rPr lang="en-US" dirty="0"/>
              <a:t> is used for physical objects that are active, digital, networked, can operate to some extent autonomously, reconfigurable and has local control of the resources. The smart objects need energy, data storage, etc.</a:t>
            </a:r>
          </a:p>
          <a:p>
            <a:pPr algn="just"/>
            <a:endParaRPr lang="en-US" dirty="0" smtClean="0"/>
          </a:p>
          <a:p>
            <a:pPr algn="just"/>
            <a:r>
              <a:rPr lang="en-US" dirty="0" smtClean="0"/>
              <a:t>A </a:t>
            </a:r>
            <a:r>
              <a:rPr lang="en-US" dirty="0"/>
              <a:t>smart object is an object that enhances the interaction with other smart objects as well as with people also. The world of </a:t>
            </a:r>
            <a:r>
              <a:rPr lang="en-US" dirty="0" err="1"/>
              <a:t>IoT</a:t>
            </a:r>
            <a:r>
              <a:rPr lang="en-US" dirty="0"/>
              <a:t> is the network of interconnected heterogeneous objects (such as smart devices, smart objects, sensors, actuators, RFID, embedded computers, etc.) uniquely addressable and based on standard communication protocols</a:t>
            </a:r>
            <a:r>
              <a:rPr lang="en-US" dirty="0" smtClean="0"/>
              <a:t>.</a:t>
            </a:r>
            <a:endParaRPr lang="en-US" dirty="0"/>
          </a:p>
          <a:p>
            <a:endParaRPr lang="en-US" dirty="0" smtClean="0"/>
          </a:p>
          <a:p>
            <a:r>
              <a:rPr lang="en-US" dirty="0" smtClean="0"/>
              <a:t>In </a:t>
            </a:r>
            <a:r>
              <a:rPr lang="en-US" dirty="0"/>
              <a:t>a day to day life, people have a lot of object with internet or wireless or wired connection. Such as:</a:t>
            </a:r>
          </a:p>
          <a:p>
            <a:r>
              <a:rPr lang="en-US" dirty="0" smtClean="0"/>
              <a:t>1. Smartphone</a:t>
            </a:r>
            <a:endParaRPr lang="en-US" dirty="0"/>
          </a:p>
          <a:p>
            <a:r>
              <a:rPr lang="en-US" dirty="0" smtClean="0"/>
              <a:t>2. Tablets</a:t>
            </a:r>
            <a:endParaRPr lang="en-US" dirty="0"/>
          </a:p>
          <a:p>
            <a:r>
              <a:rPr lang="en-US" dirty="0" smtClean="0"/>
              <a:t>3. TV </a:t>
            </a:r>
            <a:r>
              <a:rPr lang="en-US" dirty="0"/>
              <a:t>computer</a:t>
            </a:r>
          </a:p>
          <a:p>
            <a:pPr algn="just"/>
            <a:endParaRPr lang="en-US" dirty="0" smtClean="0"/>
          </a:p>
          <a:p>
            <a:pPr algn="just"/>
            <a:r>
              <a:rPr lang="en-US" dirty="0" smtClean="0"/>
              <a:t>These </a:t>
            </a:r>
            <a:r>
              <a:rPr lang="en-US" dirty="0"/>
              <a:t>objects can be interconnected among them and facilitate our daily life (smart home, smart cities) no matter the situation, localization, accessibility to a sensor, size, scenario or the risk of danger.</a:t>
            </a:r>
          </a:p>
        </p:txBody>
      </p:sp>
    </p:spTree>
    <p:extLst>
      <p:ext uri="{BB962C8B-B14F-4D97-AF65-F5344CB8AC3E}">
        <p14:creationId xmlns:p14="http://schemas.microsoft.com/office/powerpoint/2010/main" val="27405542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DCDBBEF-AA6C-4BA6-85B2-A17D7F280E38}" type="slidenum">
              <a:rPr lang="en-US" smtClean="0"/>
              <a:t>27</a:t>
            </a:fld>
            <a:endParaRPr lang="en-US"/>
          </a:p>
        </p:txBody>
      </p:sp>
      <p:pic>
        <p:nvPicPr>
          <p:cNvPr id="5" name="Picture 4"/>
          <p:cNvPicPr>
            <a:picLocks noChangeAspect="1"/>
          </p:cNvPicPr>
          <p:nvPr/>
        </p:nvPicPr>
        <p:blipFill>
          <a:blip r:embed="rId2"/>
          <a:stretch>
            <a:fillRect/>
          </a:stretch>
        </p:blipFill>
        <p:spPr>
          <a:xfrm>
            <a:off x="1010594" y="710037"/>
            <a:ext cx="10693180" cy="5120458"/>
          </a:xfrm>
          <a:prstGeom prst="rect">
            <a:avLst/>
          </a:prstGeom>
        </p:spPr>
      </p:pic>
    </p:spTree>
    <p:extLst>
      <p:ext uri="{BB962C8B-B14F-4D97-AF65-F5344CB8AC3E}">
        <p14:creationId xmlns:p14="http://schemas.microsoft.com/office/powerpoint/2010/main" val="11432323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DCDBBEF-AA6C-4BA6-85B2-A17D7F280E38}" type="slidenum">
              <a:rPr lang="en-US" smtClean="0"/>
              <a:t>28</a:t>
            </a:fld>
            <a:endParaRPr lang="en-US"/>
          </a:p>
        </p:txBody>
      </p:sp>
      <p:pic>
        <p:nvPicPr>
          <p:cNvPr id="5" name="Picture 4"/>
          <p:cNvPicPr>
            <a:picLocks noChangeAspect="1"/>
          </p:cNvPicPr>
          <p:nvPr/>
        </p:nvPicPr>
        <p:blipFill>
          <a:blip r:embed="rId2"/>
          <a:stretch>
            <a:fillRect/>
          </a:stretch>
        </p:blipFill>
        <p:spPr>
          <a:xfrm>
            <a:off x="887686" y="1106018"/>
            <a:ext cx="7224382" cy="4738472"/>
          </a:xfrm>
          <a:prstGeom prst="rect">
            <a:avLst/>
          </a:prstGeom>
        </p:spPr>
      </p:pic>
      <p:sp>
        <p:nvSpPr>
          <p:cNvPr id="6" name="TextBox 5"/>
          <p:cNvSpPr txBox="1"/>
          <p:nvPr/>
        </p:nvSpPr>
        <p:spPr>
          <a:xfrm>
            <a:off x="833058" y="382328"/>
            <a:ext cx="6705430" cy="523220"/>
          </a:xfrm>
          <a:prstGeom prst="rect">
            <a:avLst/>
          </a:prstGeom>
          <a:noFill/>
        </p:spPr>
        <p:txBody>
          <a:bodyPr wrap="square" rtlCol="0">
            <a:spAutoFit/>
          </a:bodyPr>
          <a:lstStyle/>
          <a:p>
            <a:r>
              <a:rPr lang="en-US" sz="2800" b="1" dirty="0" smtClean="0"/>
              <a:t>Capabilities required in every smart Objects </a:t>
            </a:r>
            <a:endParaRPr lang="en-US" sz="2800" b="1" dirty="0"/>
          </a:p>
        </p:txBody>
      </p:sp>
    </p:spTree>
    <p:extLst>
      <p:ext uri="{BB962C8B-B14F-4D97-AF65-F5344CB8AC3E}">
        <p14:creationId xmlns:p14="http://schemas.microsoft.com/office/powerpoint/2010/main" val="40745013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91164"/>
            <a:ext cx="10515600" cy="873891"/>
          </a:xfrm>
        </p:spPr>
        <p:txBody>
          <a:bodyPr/>
          <a:lstStyle/>
          <a:p>
            <a:r>
              <a:rPr lang="en-US" b="1" dirty="0" smtClean="0"/>
              <a:t>Smart Applications (CO-2)</a:t>
            </a:r>
            <a:endParaRPr lang="en-US" b="1" dirty="0"/>
          </a:p>
        </p:txBody>
      </p:sp>
      <p:sp>
        <p:nvSpPr>
          <p:cNvPr id="4" name="Slide Number Placeholder 3"/>
          <p:cNvSpPr>
            <a:spLocks noGrp="1"/>
          </p:cNvSpPr>
          <p:nvPr>
            <p:ph type="sldNum" sz="quarter" idx="12"/>
          </p:nvPr>
        </p:nvSpPr>
        <p:spPr/>
        <p:txBody>
          <a:bodyPr/>
          <a:lstStyle/>
          <a:p>
            <a:fld id="{BDCDBBEF-AA6C-4BA6-85B2-A17D7F280E38}" type="slidenum">
              <a:rPr lang="en-US" smtClean="0"/>
              <a:t>29</a:t>
            </a:fld>
            <a:endParaRPr lang="en-US"/>
          </a:p>
        </p:txBody>
      </p:sp>
      <p:sp>
        <p:nvSpPr>
          <p:cNvPr id="6" name="Rectangle 5"/>
          <p:cNvSpPr/>
          <p:nvPr/>
        </p:nvSpPr>
        <p:spPr>
          <a:xfrm>
            <a:off x="0" y="1153188"/>
            <a:ext cx="12058847" cy="3693319"/>
          </a:xfrm>
          <a:prstGeom prst="rect">
            <a:avLst/>
          </a:prstGeom>
        </p:spPr>
        <p:txBody>
          <a:bodyPr wrap="square">
            <a:spAutoFit/>
          </a:bodyPr>
          <a:lstStyle/>
          <a:p>
            <a:pPr algn="just"/>
            <a:endParaRPr lang="en-US" dirty="0" smtClean="0"/>
          </a:p>
          <a:p>
            <a:pPr algn="just"/>
            <a:r>
              <a:rPr lang="en-US" dirty="0" smtClean="0"/>
              <a:t>Smart </a:t>
            </a:r>
            <a:r>
              <a:rPr lang="en-US" dirty="0"/>
              <a:t>Apps are innovative systems that gather tremendous amounts of data from sensors and other sources, using machine learning algorithms and predictive analytics to make this information actionable for users and to improve experiences. Unlike their predecessors they are</a:t>
            </a:r>
            <a:r>
              <a:rPr lang="en-US" dirty="0" smtClean="0"/>
              <a:t>:</a:t>
            </a:r>
          </a:p>
          <a:p>
            <a:pPr algn="just"/>
            <a:endParaRPr lang="en-US" dirty="0"/>
          </a:p>
          <a:p>
            <a:pPr marL="342900" indent="-342900" algn="just">
              <a:buAutoNum type="arabicPeriod"/>
            </a:pPr>
            <a:r>
              <a:rPr lang="en-US" dirty="0" smtClean="0"/>
              <a:t>Intelligent </a:t>
            </a:r>
            <a:r>
              <a:rPr lang="en-US" dirty="0"/>
              <a:t>– Smart Apps use analytics, machine learning and AI services to make recommendations and predictions that guide users and things to take the next best action</a:t>
            </a:r>
            <a:r>
              <a:rPr lang="en-US" dirty="0" smtClean="0"/>
              <a:t>.</a:t>
            </a:r>
          </a:p>
          <a:p>
            <a:pPr algn="just"/>
            <a:endParaRPr lang="en-US" dirty="0"/>
          </a:p>
          <a:p>
            <a:pPr algn="just"/>
            <a:r>
              <a:rPr lang="en-US" dirty="0" smtClean="0"/>
              <a:t>2. Contextual </a:t>
            </a:r>
            <a:r>
              <a:rPr lang="en-US" dirty="0"/>
              <a:t>– Using personal, sensor and location data, Smart Apps are personalized, embedded in users’ processes and available on any channel/device</a:t>
            </a:r>
            <a:r>
              <a:rPr lang="en-US" dirty="0" smtClean="0"/>
              <a:t>.</a:t>
            </a:r>
          </a:p>
          <a:p>
            <a:pPr algn="just"/>
            <a:endParaRPr lang="en-US" dirty="0"/>
          </a:p>
          <a:p>
            <a:pPr algn="just"/>
            <a:r>
              <a:rPr lang="en-US" dirty="0" smtClean="0"/>
              <a:t>3. Proactive </a:t>
            </a:r>
            <a:r>
              <a:rPr lang="en-US" dirty="0"/>
              <a:t>– Smart Apps come to the user versus the other way around, leveraging push notifications, chat bots and messaging services to proactively interact with users and give them smart recommendations of what to do and when.</a:t>
            </a:r>
          </a:p>
        </p:txBody>
      </p:sp>
    </p:spTree>
    <p:extLst>
      <p:ext uri="{BB962C8B-B14F-4D97-AF65-F5344CB8AC3E}">
        <p14:creationId xmlns:p14="http://schemas.microsoft.com/office/powerpoint/2010/main" val="9073547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051471" y="3589338"/>
            <a:ext cx="3111829" cy="1916008"/>
          </a:xfrm>
        </p:spPr>
        <p:txBody>
          <a:bodyPr>
            <a:normAutofit/>
          </a:bodyPr>
          <a:lstStyle/>
          <a:p>
            <a:pPr marL="0" indent="0">
              <a:buNone/>
            </a:pPr>
            <a:endParaRPr lang="en-US" sz="2400" dirty="0" smtClean="0">
              <a:latin typeface="Casper" panose="02000506000000020004" pitchFamily="2" charset="0"/>
              <a:cs typeface="Arial" panose="020B0604020202020204" pitchFamily="34" charset="0"/>
            </a:endParaRPr>
          </a:p>
          <a:p>
            <a:pPr marL="0" indent="0">
              <a:buNone/>
            </a:pPr>
            <a:endParaRPr lang="en-US" sz="2400" dirty="0">
              <a:latin typeface="Casper" panose="02000506000000020004" pitchFamily="2" charset="0"/>
              <a:cs typeface="Arial" panose="020B0604020202020204" pitchFamily="34" charset="0"/>
            </a:endParaRPr>
          </a:p>
        </p:txBody>
      </p:sp>
      <p:sp>
        <p:nvSpPr>
          <p:cNvPr id="4" name="Text Placeholder 3"/>
          <p:cNvSpPr>
            <a:spLocks noGrp="1"/>
          </p:cNvSpPr>
          <p:nvPr>
            <p:ph type="body" sz="half" idx="2"/>
          </p:nvPr>
        </p:nvSpPr>
        <p:spPr>
          <a:xfrm>
            <a:off x="839787" y="1897983"/>
            <a:ext cx="3932237" cy="4102767"/>
          </a:xfrm>
        </p:spPr>
        <p:txBody>
          <a:bodyPr>
            <a:normAutofit/>
          </a:bodyPr>
          <a:lstStyle/>
          <a:p>
            <a:pPr marL="285750" indent="-285750">
              <a:buFont typeface="Arial" panose="020B0604020202020204" pitchFamily="34" charset="0"/>
              <a:buChar char="•"/>
            </a:pPr>
            <a:r>
              <a:rPr lang="en-US" sz="2000" dirty="0" smtClean="0">
                <a:solidFill>
                  <a:schemeClr val="tx1">
                    <a:lumMod val="85000"/>
                    <a:lumOff val="15000"/>
                  </a:schemeClr>
                </a:solidFill>
                <a:latin typeface="Casper" panose="02000506000000020004" pitchFamily="2" charset="0"/>
                <a:cs typeface="Arial" panose="020B0604020202020204" pitchFamily="34" charset="0"/>
              </a:rPr>
              <a:t>Definition of  IOT.</a:t>
            </a:r>
          </a:p>
          <a:p>
            <a:pPr marL="285750" indent="-285750">
              <a:buFont typeface="Arial" panose="020B0604020202020204" pitchFamily="34" charset="0"/>
              <a:buChar char="•"/>
            </a:pPr>
            <a:r>
              <a:rPr lang="en-US" sz="2000" dirty="0">
                <a:solidFill>
                  <a:schemeClr val="tx1">
                    <a:lumMod val="85000"/>
                    <a:lumOff val="15000"/>
                  </a:schemeClr>
                </a:solidFill>
                <a:latin typeface="Casper" panose="02000506000000020004" pitchFamily="2" charset="0"/>
                <a:cs typeface="Arial" panose="020B0604020202020204" pitchFamily="34" charset="0"/>
              </a:rPr>
              <a:t>Historical Background.</a:t>
            </a:r>
            <a:endParaRPr lang="en-US" sz="2000" dirty="0" smtClean="0">
              <a:solidFill>
                <a:schemeClr val="tx1">
                  <a:lumMod val="85000"/>
                  <a:lumOff val="15000"/>
                </a:schemeClr>
              </a:solidFill>
              <a:latin typeface="Casper" panose="02000506000000020004" pitchFamily="2" charset="0"/>
              <a:cs typeface="Arial" panose="020B0604020202020204" pitchFamily="34" charset="0"/>
            </a:endParaRPr>
          </a:p>
          <a:p>
            <a:pPr marL="285750" indent="-285750">
              <a:buFont typeface="Arial" panose="020B0604020202020204" pitchFamily="34" charset="0"/>
              <a:buChar char="•"/>
            </a:pPr>
            <a:r>
              <a:rPr lang="en-US" sz="2000" dirty="0" smtClean="0">
                <a:solidFill>
                  <a:schemeClr val="tx1">
                    <a:lumMod val="85000"/>
                    <a:lumOff val="15000"/>
                  </a:schemeClr>
                </a:solidFill>
                <a:latin typeface="Casper" panose="02000506000000020004" pitchFamily="2" charset="0"/>
                <a:cs typeface="Arial" panose="020B0604020202020204" pitchFamily="34" charset="0"/>
              </a:rPr>
              <a:t>Components of IOT.</a:t>
            </a:r>
          </a:p>
          <a:p>
            <a:pPr marL="285750" indent="-285750">
              <a:buFont typeface="Arial" panose="020B0604020202020204" pitchFamily="34" charset="0"/>
              <a:buChar char="•"/>
            </a:pPr>
            <a:r>
              <a:rPr lang="en-US" sz="2000" dirty="0" smtClean="0">
                <a:solidFill>
                  <a:schemeClr val="tx1">
                    <a:lumMod val="85000"/>
                    <a:lumOff val="15000"/>
                  </a:schemeClr>
                </a:solidFill>
                <a:latin typeface="Casper" panose="02000506000000020004" pitchFamily="2" charset="0"/>
                <a:cs typeface="Arial" panose="020B0604020202020204" pitchFamily="34" charset="0"/>
              </a:rPr>
              <a:t>Why IOT?</a:t>
            </a:r>
          </a:p>
          <a:p>
            <a:pPr marL="285750" indent="-285750">
              <a:buFont typeface="Arial" panose="020B0604020202020204" pitchFamily="34" charset="0"/>
              <a:buChar char="•"/>
            </a:pPr>
            <a:r>
              <a:rPr lang="en-US" sz="2000" dirty="0" smtClean="0">
                <a:solidFill>
                  <a:schemeClr val="tx1">
                    <a:lumMod val="85000"/>
                    <a:lumOff val="15000"/>
                  </a:schemeClr>
                </a:solidFill>
                <a:latin typeface="Casper" panose="02000506000000020004" pitchFamily="2" charset="0"/>
                <a:cs typeface="Arial" panose="020B0604020202020204" pitchFamily="34" charset="0"/>
              </a:rPr>
              <a:t>IOT Technologies</a:t>
            </a:r>
          </a:p>
          <a:p>
            <a:pPr marL="285750" indent="-285750">
              <a:buFont typeface="Arial" panose="020B0604020202020204" pitchFamily="34" charset="0"/>
              <a:buChar char="•"/>
            </a:pPr>
            <a:r>
              <a:rPr lang="en-US" sz="2000" dirty="0" smtClean="0">
                <a:solidFill>
                  <a:schemeClr val="tx1">
                    <a:lumMod val="85000"/>
                    <a:lumOff val="15000"/>
                  </a:schemeClr>
                </a:solidFill>
                <a:latin typeface="Casper" panose="02000506000000020004" pitchFamily="2" charset="0"/>
                <a:cs typeface="Arial" panose="020B0604020202020204" pitchFamily="34" charset="0"/>
              </a:rPr>
              <a:t>Practical Applications</a:t>
            </a:r>
          </a:p>
          <a:p>
            <a:pPr marL="285750" indent="-285750">
              <a:buFont typeface="Arial" panose="020B0604020202020204" pitchFamily="34" charset="0"/>
              <a:buChar char="•"/>
            </a:pPr>
            <a:r>
              <a:rPr lang="en-US" sz="2000" dirty="0" smtClean="0">
                <a:solidFill>
                  <a:schemeClr val="tx1">
                    <a:lumMod val="85000"/>
                    <a:lumOff val="15000"/>
                  </a:schemeClr>
                </a:solidFill>
                <a:latin typeface="Casper" panose="02000506000000020004" pitchFamily="2" charset="0"/>
                <a:cs typeface="Arial" panose="020B0604020202020204" pitchFamily="34" charset="0"/>
              </a:rPr>
              <a:t>Challenges</a:t>
            </a:r>
          </a:p>
          <a:p>
            <a:pPr marL="285750" indent="-285750">
              <a:buFont typeface="Arial" panose="020B0604020202020204" pitchFamily="34" charset="0"/>
              <a:buChar char="•"/>
            </a:pPr>
            <a:r>
              <a:rPr lang="en-US" sz="2000" dirty="0" smtClean="0">
                <a:solidFill>
                  <a:schemeClr val="tx1">
                    <a:lumMod val="85000"/>
                    <a:lumOff val="15000"/>
                  </a:schemeClr>
                </a:solidFill>
                <a:latin typeface="Casper" panose="02000506000000020004" pitchFamily="2" charset="0"/>
                <a:cs typeface="Arial" panose="020B0604020202020204" pitchFamily="34" charset="0"/>
              </a:rPr>
              <a:t>Future of IOT</a:t>
            </a:r>
            <a:endParaRPr lang="en-US" sz="2000" dirty="0">
              <a:solidFill>
                <a:schemeClr val="tx1">
                  <a:lumMod val="85000"/>
                  <a:lumOff val="15000"/>
                </a:schemeClr>
              </a:solidFill>
              <a:latin typeface="Casper" panose="02000506000000020004" pitchFamily="2" charset="0"/>
              <a:cs typeface="Arial" panose="020B0604020202020204" pitchFamily="34" charset="0"/>
            </a:endParaRPr>
          </a:p>
          <a:p>
            <a:endParaRPr lang="en-US" sz="2000" dirty="0"/>
          </a:p>
        </p:txBody>
      </p:sp>
      <p:sp>
        <p:nvSpPr>
          <p:cNvPr id="5" name="Slide Number Placeholder 4"/>
          <p:cNvSpPr>
            <a:spLocks noGrp="1"/>
          </p:cNvSpPr>
          <p:nvPr>
            <p:ph type="sldNum" sz="quarter" idx="12"/>
          </p:nvPr>
        </p:nvSpPr>
        <p:spPr>
          <a:xfrm>
            <a:off x="8839200" y="6356350"/>
            <a:ext cx="2743200" cy="365125"/>
          </a:xfrm>
        </p:spPr>
        <p:txBody>
          <a:bodyPr/>
          <a:lstStyle/>
          <a:p>
            <a:fld id="{BDCDBBEF-AA6C-4BA6-85B2-A17D7F280E38}" type="slidenum">
              <a:rPr lang="en-US" smtClean="0"/>
              <a:t>3</a:t>
            </a:fld>
            <a:endParaRPr lang="en-US" dirty="0"/>
          </a:p>
        </p:txBody>
      </p:sp>
      <p:sp>
        <p:nvSpPr>
          <p:cNvPr id="8" name="Title 7"/>
          <p:cNvSpPr txBox="1">
            <a:spLocks noGrp="1" noChangeArrowheads="1"/>
          </p:cNvSpPr>
          <p:nvPr>
            <p:ph type="title"/>
          </p:nvPr>
        </p:nvSpPr>
        <p:spPr bwMode="auto">
          <a:xfrm>
            <a:off x="845306" y="115069"/>
            <a:ext cx="4456567" cy="1322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King" pitchFamily="2" charset="0"/>
              </a:defRPr>
            </a:lvl1pPr>
            <a:lvl2pPr marL="742950" indent="-285750">
              <a:defRPr>
                <a:solidFill>
                  <a:schemeClr val="tx1"/>
                </a:solidFill>
                <a:latin typeface="King" pitchFamily="2" charset="0"/>
              </a:defRPr>
            </a:lvl2pPr>
            <a:lvl3pPr marL="1143000" indent="-228600">
              <a:defRPr>
                <a:solidFill>
                  <a:schemeClr val="tx1"/>
                </a:solidFill>
                <a:latin typeface="King" pitchFamily="2" charset="0"/>
              </a:defRPr>
            </a:lvl3pPr>
            <a:lvl4pPr marL="1600200" indent="-228600">
              <a:defRPr>
                <a:solidFill>
                  <a:schemeClr val="tx1"/>
                </a:solidFill>
                <a:latin typeface="King" pitchFamily="2" charset="0"/>
              </a:defRPr>
            </a:lvl4pPr>
            <a:lvl5pPr marL="2057400" indent="-228600">
              <a:defRPr>
                <a:solidFill>
                  <a:schemeClr val="tx1"/>
                </a:solidFill>
                <a:latin typeface="King" pitchFamily="2" charset="0"/>
              </a:defRPr>
            </a:lvl5pPr>
            <a:lvl6pPr marL="2514600" indent="-228600" fontAlgn="base">
              <a:spcBef>
                <a:spcPct val="0"/>
              </a:spcBef>
              <a:spcAft>
                <a:spcPct val="0"/>
              </a:spcAft>
              <a:defRPr>
                <a:solidFill>
                  <a:schemeClr val="tx1"/>
                </a:solidFill>
                <a:latin typeface="King" pitchFamily="2" charset="0"/>
              </a:defRPr>
            </a:lvl6pPr>
            <a:lvl7pPr marL="2971800" indent="-228600" fontAlgn="base">
              <a:spcBef>
                <a:spcPct val="0"/>
              </a:spcBef>
              <a:spcAft>
                <a:spcPct val="0"/>
              </a:spcAft>
              <a:defRPr>
                <a:solidFill>
                  <a:schemeClr val="tx1"/>
                </a:solidFill>
                <a:latin typeface="King" pitchFamily="2" charset="0"/>
              </a:defRPr>
            </a:lvl7pPr>
            <a:lvl8pPr marL="3429000" indent="-228600" fontAlgn="base">
              <a:spcBef>
                <a:spcPct val="0"/>
              </a:spcBef>
              <a:spcAft>
                <a:spcPct val="0"/>
              </a:spcAft>
              <a:defRPr>
                <a:solidFill>
                  <a:schemeClr val="tx1"/>
                </a:solidFill>
                <a:latin typeface="King" pitchFamily="2" charset="0"/>
              </a:defRPr>
            </a:lvl8pPr>
            <a:lvl9pPr marL="3886200" indent="-228600" fontAlgn="base">
              <a:spcBef>
                <a:spcPct val="0"/>
              </a:spcBef>
              <a:spcAft>
                <a:spcPct val="0"/>
              </a:spcAft>
              <a:defRPr>
                <a:solidFill>
                  <a:schemeClr val="tx1"/>
                </a:solidFill>
                <a:latin typeface="King" pitchFamily="2" charset="0"/>
              </a:defRPr>
            </a:lvl9pPr>
          </a:lstStyle>
          <a:p>
            <a:pPr algn="ctr"/>
            <a:r>
              <a:rPr lang="en-US" sz="4400" b="1" dirty="0" smtClean="0">
                <a:latin typeface="Casper Bold" panose="02000806040000020004" pitchFamily="2" charset="0"/>
                <a:ea typeface="Karla" pitchFamily="2" charset="0"/>
                <a:cs typeface="Karla" pitchFamily="2" charset="0"/>
              </a:rPr>
              <a:t>Internet of Things</a:t>
            </a:r>
            <a:endParaRPr lang="en-US" sz="1600" dirty="0">
              <a:latin typeface="Raleway ExtraBold" pitchFamily="34" charset="-52"/>
            </a:endParaRPr>
          </a:p>
        </p:txBody>
      </p:sp>
      <p:sp>
        <p:nvSpPr>
          <p:cNvPr id="2" name="Rectangle 1"/>
          <p:cNvSpPr/>
          <p:nvPr/>
        </p:nvSpPr>
        <p:spPr>
          <a:xfrm>
            <a:off x="5295900" y="838200"/>
            <a:ext cx="5867400" cy="551815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669176" y="1502001"/>
            <a:ext cx="4102847" cy="485434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11217276" y="6324600"/>
            <a:ext cx="444500" cy="42227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42" name="Picture 2" descr="https://qph.fs.quoracdn.net/main-qimg-1b0c8a87519861fe262440811ae59ef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29705" y="1848776"/>
            <a:ext cx="5543635" cy="34493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3801593"/>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DCDBBEF-AA6C-4BA6-85B2-A17D7F280E38}" type="slidenum">
              <a:rPr lang="en-US" smtClean="0"/>
              <a:t>30</a:t>
            </a:fld>
            <a:endParaRPr lang="en-US"/>
          </a:p>
        </p:txBody>
      </p:sp>
      <p:pic>
        <p:nvPicPr>
          <p:cNvPr id="5" name="Picture 4"/>
          <p:cNvPicPr>
            <a:picLocks noChangeAspect="1"/>
          </p:cNvPicPr>
          <p:nvPr/>
        </p:nvPicPr>
        <p:blipFill rotWithShape="1">
          <a:blip r:embed="rId2"/>
          <a:srcRect b="6573"/>
          <a:stretch/>
        </p:blipFill>
        <p:spPr>
          <a:xfrm>
            <a:off x="996937" y="628109"/>
            <a:ext cx="10529299" cy="5598367"/>
          </a:xfrm>
          <a:prstGeom prst="rect">
            <a:avLst/>
          </a:prstGeom>
        </p:spPr>
      </p:pic>
    </p:spTree>
    <p:extLst>
      <p:ext uri="{BB962C8B-B14F-4D97-AF65-F5344CB8AC3E}">
        <p14:creationId xmlns:p14="http://schemas.microsoft.com/office/powerpoint/2010/main" val="121323888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DCDBBEF-AA6C-4BA6-85B2-A17D7F280E38}" type="slidenum">
              <a:rPr lang="en-US" smtClean="0"/>
              <a:t>31</a:t>
            </a:fld>
            <a:endParaRPr lang="en-US"/>
          </a:p>
        </p:txBody>
      </p:sp>
      <p:pic>
        <p:nvPicPr>
          <p:cNvPr id="5" name="Picture 4"/>
          <p:cNvPicPr>
            <a:picLocks noChangeAspect="1"/>
          </p:cNvPicPr>
          <p:nvPr/>
        </p:nvPicPr>
        <p:blipFill>
          <a:blip r:embed="rId2"/>
          <a:stretch>
            <a:fillRect/>
          </a:stretch>
        </p:blipFill>
        <p:spPr>
          <a:xfrm>
            <a:off x="764774" y="95582"/>
            <a:ext cx="11061910" cy="6305218"/>
          </a:xfrm>
          <a:prstGeom prst="rect">
            <a:avLst/>
          </a:prstGeom>
        </p:spPr>
      </p:pic>
    </p:spTree>
    <p:extLst>
      <p:ext uri="{BB962C8B-B14F-4D97-AF65-F5344CB8AC3E}">
        <p14:creationId xmlns:p14="http://schemas.microsoft.com/office/powerpoint/2010/main" val="30124360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577039"/>
          </a:xfrm>
        </p:spPr>
        <p:txBody>
          <a:bodyPr>
            <a:normAutofit fontScale="90000"/>
          </a:bodyPr>
          <a:lstStyle/>
          <a:p>
            <a:r>
              <a:rPr lang="en-US" b="1" dirty="0" smtClean="0"/>
              <a:t>Summary</a:t>
            </a:r>
            <a:endParaRPr lang="en-US" b="1" dirty="0"/>
          </a:p>
        </p:txBody>
      </p:sp>
      <p:sp>
        <p:nvSpPr>
          <p:cNvPr id="4" name="Slide Number Placeholder 3"/>
          <p:cNvSpPr>
            <a:spLocks noGrp="1"/>
          </p:cNvSpPr>
          <p:nvPr>
            <p:ph type="sldNum" sz="quarter" idx="12"/>
          </p:nvPr>
        </p:nvSpPr>
        <p:spPr/>
        <p:txBody>
          <a:bodyPr/>
          <a:lstStyle/>
          <a:p>
            <a:fld id="{BDCDBBEF-AA6C-4BA6-85B2-A17D7F280E38}" type="slidenum">
              <a:rPr lang="en-US" smtClean="0"/>
              <a:t>32</a:t>
            </a:fld>
            <a:endParaRPr lang="en-US"/>
          </a:p>
        </p:txBody>
      </p:sp>
      <p:sp>
        <p:nvSpPr>
          <p:cNvPr id="5" name="Rectangle 4"/>
          <p:cNvSpPr/>
          <p:nvPr/>
        </p:nvSpPr>
        <p:spPr>
          <a:xfrm>
            <a:off x="0" y="1161026"/>
            <a:ext cx="12031534" cy="523220"/>
          </a:xfrm>
          <a:prstGeom prst="rect">
            <a:avLst/>
          </a:prstGeom>
        </p:spPr>
        <p:txBody>
          <a:bodyPr wrap="square">
            <a:spAutoFit/>
          </a:bodyPr>
          <a:lstStyle/>
          <a:p>
            <a:pPr algn="just"/>
            <a:r>
              <a:rPr lang="en-US" sz="1400" dirty="0"/>
              <a:t>The Internet of Things (</a:t>
            </a:r>
            <a:r>
              <a:rPr lang="en-US" sz="1400" dirty="0" err="1"/>
              <a:t>IoT</a:t>
            </a:r>
            <a:r>
              <a:rPr lang="en-US" sz="1400" dirty="0"/>
              <a:t>) unites physical objects with the virtual world. Smart devices and machines are connected to each other and the Internet. They capture information about their direct environment with the aid of sensors, then analyze and link it and make it available in a network.</a:t>
            </a:r>
          </a:p>
        </p:txBody>
      </p:sp>
      <p:sp>
        <p:nvSpPr>
          <p:cNvPr id="6" name="TextBox 5"/>
          <p:cNvSpPr txBox="1"/>
          <p:nvPr/>
        </p:nvSpPr>
        <p:spPr>
          <a:xfrm>
            <a:off x="0" y="1714539"/>
            <a:ext cx="11825111" cy="4832092"/>
          </a:xfrm>
          <a:prstGeom prst="rect">
            <a:avLst/>
          </a:prstGeom>
          <a:noFill/>
        </p:spPr>
        <p:txBody>
          <a:bodyPr wrap="square" rtlCol="0">
            <a:spAutoFit/>
          </a:bodyPr>
          <a:lstStyle/>
          <a:p>
            <a:pPr algn="just"/>
            <a:r>
              <a:rPr lang="en-US" sz="1400" b="1" dirty="0" err="1"/>
              <a:t>IoT</a:t>
            </a:r>
            <a:r>
              <a:rPr lang="en-US" sz="1400" b="1" dirty="0"/>
              <a:t> − </a:t>
            </a:r>
            <a:r>
              <a:rPr lang="en-US" sz="1400" b="1" dirty="0" smtClean="0"/>
              <a:t>Advantages</a:t>
            </a:r>
          </a:p>
          <a:p>
            <a:pPr algn="just"/>
            <a:endParaRPr lang="en-US" sz="1400" b="1" dirty="0"/>
          </a:p>
          <a:p>
            <a:pPr marL="342900" indent="-342900" algn="just">
              <a:buAutoNum type="arabicPeriod"/>
            </a:pPr>
            <a:r>
              <a:rPr lang="en-US" sz="1400" dirty="0" smtClean="0"/>
              <a:t>Improved </a:t>
            </a:r>
            <a:r>
              <a:rPr lang="en-US" sz="1400" dirty="0"/>
              <a:t>Customer Engagement − Current analytics suffer from blind-spots and significant flaws in accuracy; and as noted, engagement remains passive. </a:t>
            </a:r>
            <a:r>
              <a:rPr lang="en-US" sz="1400" dirty="0" err="1"/>
              <a:t>IoT</a:t>
            </a:r>
            <a:r>
              <a:rPr lang="en-US" sz="1400" dirty="0"/>
              <a:t> completely transforms this to achieve richer and more effective engagement with audiences.</a:t>
            </a:r>
          </a:p>
          <a:p>
            <a:pPr marL="342900" indent="-342900" algn="just">
              <a:buAutoNum type="arabicPeriod"/>
            </a:pPr>
            <a:r>
              <a:rPr lang="en-US" sz="1400" dirty="0" smtClean="0"/>
              <a:t>Technology </a:t>
            </a:r>
            <a:r>
              <a:rPr lang="en-US" sz="1400" dirty="0"/>
              <a:t>Optimization − The same technologies and data which improve the customer experience also improve device use, and aid in more potent improvements to technology. </a:t>
            </a:r>
            <a:r>
              <a:rPr lang="en-US" sz="1400" dirty="0" err="1"/>
              <a:t>IoT</a:t>
            </a:r>
            <a:r>
              <a:rPr lang="en-US" sz="1400" dirty="0"/>
              <a:t> unlocks a world of critical functional and field </a:t>
            </a:r>
            <a:r>
              <a:rPr lang="en-US" sz="1400" dirty="0" smtClean="0"/>
              <a:t>data.</a:t>
            </a:r>
          </a:p>
          <a:p>
            <a:pPr marL="342900" indent="-342900" algn="just">
              <a:buAutoNum type="arabicPeriod"/>
            </a:pPr>
            <a:r>
              <a:rPr lang="en-US" sz="1400" dirty="0" smtClean="0"/>
              <a:t>Reduced </a:t>
            </a:r>
            <a:r>
              <a:rPr lang="en-US" sz="1400" dirty="0"/>
              <a:t>Waste − </a:t>
            </a:r>
            <a:r>
              <a:rPr lang="en-US" sz="1400" dirty="0" err="1"/>
              <a:t>IoT</a:t>
            </a:r>
            <a:r>
              <a:rPr lang="en-US" sz="1400" dirty="0"/>
              <a:t> makes areas of improvement clear. Current analytics give us superficial insight, but </a:t>
            </a:r>
            <a:r>
              <a:rPr lang="en-US" sz="1400" dirty="0" err="1"/>
              <a:t>IoT</a:t>
            </a:r>
            <a:r>
              <a:rPr lang="en-US" sz="1400" dirty="0"/>
              <a:t> provides real-world information leading to more effective management of </a:t>
            </a:r>
            <a:r>
              <a:rPr lang="en-US" sz="1400" dirty="0" smtClean="0"/>
              <a:t>resources.</a:t>
            </a:r>
          </a:p>
          <a:p>
            <a:pPr marL="342900" indent="-342900" algn="just">
              <a:buAutoNum type="arabicPeriod"/>
            </a:pPr>
            <a:r>
              <a:rPr lang="en-US" sz="1400" dirty="0" smtClean="0"/>
              <a:t>Enhanced </a:t>
            </a:r>
            <a:r>
              <a:rPr lang="en-US" sz="1400" dirty="0"/>
              <a:t>Data Collection − Modern data collection suffers from its limitations and its design for passive use. </a:t>
            </a:r>
            <a:r>
              <a:rPr lang="en-US" sz="1400" dirty="0" err="1"/>
              <a:t>IoT</a:t>
            </a:r>
            <a:r>
              <a:rPr lang="en-US" sz="1400" dirty="0"/>
              <a:t> breaks it out of those spaces, and places it exactly where humans really want to go to analyze our world. It allows an accurate picture of everything.</a:t>
            </a:r>
          </a:p>
          <a:p>
            <a:pPr algn="just"/>
            <a:endParaRPr lang="en-US" sz="1400" b="1" dirty="0" smtClean="0"/>
          </a:p>
          <a:p>
            <a:pPr algn="just"/>
            <a:r>
              <a:rPr lang="en-US" sz="1400" b="1" dirty="0" err="1" smtClean="0"/>
              <a:t>IoT</a:t>
            </a:r>
            <a:r>
              <a:rPr lang="en-US" sz="1400" b="1" dirty="0" smtClean="0"/>
              <a:t> </a:t>
            </a:r>
            <a:r>
              <a:rPr lang="en-US" sz="1400" b="1" dirty="0"/>
              <a:t>− </a:t>
            </a:r>
            <a:r>
              <a:rPr lang="en-US" sz="1400" b="1" dirty="0" smtClean="0"/>
              <a:t>Disadvantages</a:t>
            </a:r>
          </a:p>
          <a:p>
            <a:pPr algn="just"/>
            <a:endParaRPr lang="en-US" sz="1400" b="1" dirty="0"/>
          </a:p>
          <a:p>
            <a:pPr marL="342900" indent="-342900" algn="just">
              <a:buAutoNum type="arabicPeriod"/>
            </a:pPr>
            <a:r>
              <a:rPr lang="en-US" sz="1400" dirty="0" smtClean="0"/>
              <a:t>Security </a:t>
            </a:r>
            <a:r>
              <a:rPr lang="en-US" sz="1400" dirty="0"/>
              <a:t>− </a:t>
            </a:r>
            <a:r>
              <a:rPr lang="en-US" sz="1400" dirty="0" err="1"/>
              <a:t>IoT</a:t>
            </a:r>
            <a:r>
              <a:rPr lang="en-US" sz="1400" dirty="0"/>
              <a:t> creates an ecosystem of constantly connected devices communicating over networks. The system offers little control despite any security measures. This leaves users exposed to various kinds of attackers.</a:t>
            </a:r>
          </a:p>
          <a:p>
            <a:pPr marL="342900" indent="-342900" algn="just">
              <a:buAutoNum type="arabicPeriod"/>
            </a:pPr>
            <a:r>
              <a:rPr lang="en-US" sz="1400" dirty="0" smtClean="0"/>
              <a:t>Privacy </a:t>
            </a:r>
            <a:r>
              <a:rPr lang="en-US" sz="1400" dirty="0"/>
              <a:t>− The sophistication of </a:t>
            </a:r>
            <a:r>
              <a:rPr lang="en-US" sz="1400" dirty="0" err="1"/>
              <a:t>IoT</a:t>
            </a:r>
            <a:r>
              <a:rPr lang="en-US" sz="1400" dirty="0"/>
              <a:t> provides substantial personal data in extreme detail without the user's active </a:t>
            </a:r>
            <a:r>
              <a:rPr lang="en-US" sz="1400" dirty="0" smtClean="0"/>
              <a:t>participation.</a:t>
            </a:r>
          </a:p>
          <a:p>
            <a:pPr marL="342900" indent="-342900" algn="just">
              <a:buAutoNum type="arabicPeriod"/>
            </a:pPr>
            <a:r>
              <a:rPr lang="en-US" sz="1400" dirty="0" smtClean="0"/>
              <a:t>Complexity </a:t>
            </a:r>
            <a:r>
              <a:rPr lang="en-US" sz="1400" dirty="0"/>
              <a:t>− Some find </a:t>
            </a:r>
            <a:r>
              <a:rPr lang="en-US" sz="1400" dirty="0" err="1"/>
              <a:t>IoT</a:t>
            </a:r>
            <a:r>
              <a:rPr lang="en-US" sz="1400" dirty="0"/>
              <a:t> systems complicated in terms of design, deployment, and maintenance given their use of multiple technologies and a large set of new enabling </a:t>
            </a:r>
            <a:r>
              <a:rPr lang="en-US" sz="1400" dirty="0" smtClean="0"/>
              <a:t>technologies.</a:t>
            </a:r>
          </a:p>
          <a:p>
            <a:pPr marL="342900" indent="-342900" algn="just">
              <a:buAutoNum type="arabicPeriod"/>
            </a:pPr>
            <a:r>
              <a:rPr lang="en-US" sz="1400" dirty="0" smtClean="0"/>
              <a:t>Flexibility </a:t>
            </a:r>
            <a:r>
              <a:rPr lang="en-US" sz="1400" dirty="0"/>
              <a:t>− Many are concerned about the flexibility of an </a:t>
            </a:r>
            <a:r>
              <a:rPr lang="en-US" sz="1400" dirty="0" err="1"/>
              <a:t>IoT</a:t>
            </a:r>
            <a:r>
              <a:rPr lang="en-US" sz="1400" dirty="0"/>
              <a:t> system to integrate easily with another. They worry about finding themselves with several conflicting or locked </a:t>
            </a:r>
            <a:r>
              <a:rPr lang="en-US" sz="1400" dirty="0" smtClean="0"/>
              <a:t>systems.</a:t>
            </a:r>
          </a:p>
          <a:p>
            <a:pPr marL="342900" indent="-342900" algn="just">
              <a:buAutoNum type="arabicPeriod"/>
            </a:pPr>
            <a:r>
              <a:rPr lang="en-US" sz="1400" dirty="0" smtClean="0"/>
              <a:t>Compliance </a:t>
            </a:r>
            <a:r>
              <a:rPr lang="en-US" sz="1400" dirty="0"/>
              <a:t>− </a:t>
            </a:r>
            <a:r>
              <a:rPr lang="en-US" sz="1400" dirty="0" err="1"/>
              <a:t>IoT</a:t>
            </a:r>
            <a:r>
              <a:rPr lang="en-US" sz="1400" dirty="0"/>
              <a:t>, like any other technology in the realm of business, must comply with regulations. Its complexity makes the issue of compliance seem incredibly challenging when many consider standard software compliance a battle.</a:t>
            </a:r>
          </a:p>
        </p:txBody>
      </p:sp>
    </p:spTree>
    <p:extLst>
      <p:ext uri="{BB962C8B-B14F-4D97-AF65-F5344CB8AC3E}">
        <p14:creationId xmlns:p14="http://schemas.microsoft.com/office/powerpoint/2010/main" val="23362598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426839"/>
          </a:xfrm>
        </p:spPr>
        <p:txBody>
          <a:bodyPr>
            <a:normAutofit fontScale="90000"/>
          </a:bodyPr>
          <a:lstStyle/>
          <a:p>
            <a:r>
              <a:rPr lang="en-US" b="1" dirty="0" smtClean="0"/>
              <a:t>QUIZ</a:t>
            </a:r>
            <a:endParaRPr lang="en-US" b="1" dirty="0"/>
          </a:p>
        </p:txBody>
      </p:sp>
      <p:sp>
        <p:nvSpPr>
          <p:cNvPr id="4" name="Slide Number Placeholder 3"/>
          <p:cNvSpPr>
            <a:spLocks noGrp="1"/>
          </p:cNvSpPr>
          <p:nvPr>
            <p:ph type="sldNum" sz="quarter" idx="12"/>
          </p:nvPr>
        </p:nvSpPr>
        <p:spPr/>
        <p:txBody>
          <a:bodyPr/>
          <a:lstStyle/>
          <a:p>
            <a:fld id="{BDCDBBEF-AA6C-4BA6-85B2-A17D7F280E38}" type="slidenum">
              <a:rPr lang="en-US" smtClean="0"/>
              <a:t>33</a:t>
            </a:fld>
            <a:endParaRPr lang="en-US"/>
          </a:p>
        </p:txBody>
      </p:sp>
      <p:sp>
        <p:nvSpPr>
          <p:cNvPr id="6" name="Rectangle 5"/>
          <p:cNvSpPr/>
          <p:nvPr/>
        </p:nvSpPr>
        <p:spPr>
          <a:xfrm>
            <a:off x="0" y="1145418"/>
            <a:ext cx="11444297" cy="646331"/>
          </a:xfrm>
          <a:prstGeom prst="rect">
            <a:avLst/>
          </a:prstGeom>
        </p:spPr>
        <p:txBody>
          <a:bodyPr wrap="square">
            <a:spAutoFit/>
          </a:bodyPr>
          <a:lstStyle/>
          <a:p>
            <a:r>
              <a:rPr lang="en-US" dirty="0" smtClean="0"/>
              <a:t>1. Which </a:t>
            </a:r>
            <a:r>
              <a:rPr lang="en-US" dirty="0"/>
              <a:t>is not an </a:t>
            </a:r>
            <a:r>
              <a:rPr lang="en-US" dirty="0" err="1"/>
              <a:t>IoT</a:t>
            </a:r>
            <a:r>
              <a:rPr lang="en-US" dirty="0"/>
              <a:t> platform</a:t>
            </a:r>
            <a:r>
              <a:rPr lang="en-US" dirty="0" smtClean="0"/>
              <a:t>?</a:t>
            </a:r>
            <a:endParaRPr lang="en-US" dirty="0"/>
          </a:p>
          <a:p>
            <a:r>
              <a:rPr lang="en-US" dirty="0" smtClean="0"/>
              <a:t>(A) </a:t>
            </a:r>
            <a:r>
              <a:rPr lang="en-US" dirty="0" err="1" smtClean="0"/>
              <a:t>Xiaomi</a:t>
            </a:r>
            <a:r>
              <a:rPr lang="en-US" dirty="0" smtClean="0"/>
              <a:t> Cloud (B</a:t>
            </a:r>
            <a:r>
              <a:rPr lang="en-US" dirty="0"/>
              <a:t>)</a:t>
            </a:r>
            <a:r>
              <a:rPr lang="en-US" dirty="0" smtClean="0"/>
              <a:t> Google Cloud  (C) </a:t>
            </a:r>
            <a:r>
              <a:rPr lang="en-US" dirty="0" err="1" smtClean="0"/>
              <a:t>Myntra</a:t>
            </a:r>
            <a:r>
              <a:rPr lang="en-US" dirty="0" smtClean="0"/>
              <a:t> (D) AWS-Amazon </a:t>
            </a:r>
            <a:r>
              <a:rPr lang="en-US" dirty="0"/>
              <a:t>Web </a:t>
            </a:r>
            <a:r>
              <a:rPr lang="en-US" dirty="0" smtClean="0"/>
              <a:t>Services</a:t>
            </a:r>
            <a:endParaRPr lang="en-US" dirty="0"/>
          </a:p>
        </p:txBody>
      </p:sp>
      <p:sp>
        <p:nvSpPr>
          <p:cNvPr id="7" name="Rectangle 6"/>
          <p:cNvSpPr/>
          <p:nvPr/>
        </p:nvSpPr>
        <p:spPr>
          <a:xfrm>
            <a:off x="0" y="1828146"/>
            <a:ext cx="11894967" cy="646331"/>
          </a:xfrm>
          <a:prstGeom prst="rect">
            <a:avLst/>
          </a:prstGeom>
        </p:spPr>
        <p:txBody>
          <a:bodyPr wrap="square">
            <a:spAutoFit/>
          </a:bodyPr>
          <a:lstStyle/>
          <a:p>
            <a:r>
              <a:rPr lang="en-US" dirty="0" smtClean="0"/>
              <a:t>2. The </a:t>
            </a:r>
            <a:r>
              <a:rPr lang="en-US" dirty="0"/>
              <a:t>main purpose of the web of </a:t>
            </a:r>
            <a:r>
              <a:rPr lang="en-US" dirty="0" smtClean="0"/>
              <a:t>things (</a:t>
            </a:r>
            <a:r>
              <a:rPr lang="en-US" dirty="0" err="1"/>
              <a:t>WoT</a:t>
            </a:r>
            <a:r>
              <a:rPr lang="en-US" dirty="0"/>
              <a:t>) in </a:t>
            </a:r>
            <a:r>
              <a:rPr lang="en-US" dirty="0" err="1"/>
              <a:t>IoT</a:t>
            </a:r>
            <a:r>
              <a:rPr lang="en-US" dirty="0"/>
              <a:t> is:</a:t>
            </a:r>
          </a:p>
          <a:p>
            <a:r>
              <a:rPr lang="en-US" dirty="0" smtClean="0"/>
              <a:t>(A) to </a:t>
            </a:r>
            <a:r>
              <a:rPr lang="en-US" dirty="0"/>
              <a:t>increase the </a:t>
            </a:r>
            <a:r>
              <a:rPr lang="en-US" dirty="0" smtClean="0"/>
              <a:t>cost (B) to </a:t>
            </a:r>
            <a:r>
              <a:rPr lang="en-US" dirty="0"/>
              <a:t>improve </a:t>
            </a:r>
            <a:r>
              <a:rPr lang="en-US" dirty="0" smtClean="0"/>
              <a:t>security </a:t>
            </a:r>
            <a:r>
              <a:rPr lang="de-DE" dirty="0" smtClean="0"/>
              <a:t>(C) </a:t>
            </a:r>
            <a:r>
              <a:rPr lang="en-US" dirty="0" smtClean="0"/>
              <a:t>to </a:t>
            </a:r>
            <a:r>
              <a:rPr lang="en-US" dirty="0"/>
              <a:t>improve the usability and </a:t>
            </a:r>
            <a:r>
              <a:rPr lang="en-US" dirty="0" smtClean="0"/>
              <a:t>interoperability (D) All </a:t>
            </a:r>
            <a:r>
              <a:rPr lang="en-US" dirty="0"/>
              <a:t>of these</a:t>
            </a:r>
          </a:p>
        </p:txBody>
      </p:sp>
      <p:sp>
        <p:nvSpPr>
          <p:cNvPr id="8" name="Rectangle 7"/>
          <p:cNvSpPr/>
          <p:nvPr/>
        </p:nvSpPr>
        <p:spPr>
          <a:xfrm>
            <a:off x="0" y="2454302"/>
            <a:ext cx="11143850" cy="646331"/>
          </a:xfrm>
          <a:prstGeom prst="rect">
            <a:avLst/>
          </a:prstGeom>
        </p:spPr>
        <p:txBody>
          <a:bodyPr wrap="square">
            <a:spAutoFit/>
          </a:bodyPr>
          <a:lstStyle/>
          <a:p>
            <a:r>
              <a:rPr lang="en-US" dirty="0" smtClean="0"/>
              <a:t>3. A </a:t>
            </a:r>
            <a:r>
              <a:rPr lang="en-US" dirty="0"/>
              <a:t>_____ is the component that executes a program in an </a:t>
            </a:r>
            <a:r>
              <a:rPr lang="en-US" dirty="0" err="1"/>
              <a:t>IoT</a:t>
            </a:r>
            <a:r>
              <a:rPr lang="en-US" dirty="0"/>
              <a:t> system.</a:t>
            </a:r>
          </a:p>
          <a:p>
            <a:r>
              <a:rPr lang="en-US" dirty="0" smtClean="0"/>
              <a:t>(A) micro converter (B) Microcontroller </a:t>
            </a:r>
            <a:r>
              <a:rPr lang="de-DE" dirty="0" smtClean="0"/>
              <a:t>(C) </a:t>
            </a:r>
            <a:r>
              <a:rPr lang="en-US" dirty="0" smtClean="0"/>
              <a:t>micro sensor (D) None</a:t>
            </a:r>
            <a:endParaRPr lang="en-US" dirty="0"/>
          </a:p>
        </p:txBody>
      </p:sp>
      <p:sp>
        <p:nvSpPr>
          <p:cNvPr id="9" name="TextBox 8"/>
          <p:cNvSpPr txBox="1"/>
          <p:nvPr/>
        </p:nvSpPr>
        <p:spPr>
          <a:xfrm>
            <a:off x="0" y="3113238"/>
            <a:ext cx="10979969" cy="646331"/>
          </a:xfrm>
          <a:prstGeom prst="rect">
            <a:avLst/>
          </a:prstGeom>
          <a:noFill/>
        </p:spPr>
        <p:txBody>
          <a:bodyPr wrap="square" rtlCol="0">
            <a:spAutoFit/>
          </a:bodyPr>
          <a:lstStyle/>
          <a:p>
            <a:r>
              <a:rPr lang="en-US" dirty="0" smtClean="0"/>
              <a:t>4. </a:t>
            </a:r>
            <a:r>
              <a:rPr lang="en-US" dirty="0"/>
              <a:t>Who coined the term “Internet of Things”?</a:t>
            </a:r>
          </a:p>
          <a:p>
            <a:pPr marL="342900" indent="-342900">
              <a:buAutoNum type="alphaUcParenBoth"/>
            </a:pPr>
            <a:r>
              <a:rPr lang="en-US" dirty="0" smtClean="0"/>
              <a:t>Kevin Aston (B) </a:t>
            </a:r>
            <a:r>
              <a:rPr lang="en-US" dirty="0"/>
              <a:t>John </a:t>
            </a:r>
            <a:r>
              <a:rPr lang="en-US" dirty="0" smtClean="0"/>
              <a:t>Wright (C) </a:t>
            </a:r>
            <a:r>
              <a:rPr lang="en-US" dirty="0"/>
              <a:t>Edward </a:t>
            </a:r>
            <a:r>
              <a:rPr lang="en-US" dirty="0" smtClean="0"/>
              <a:t>Jameson (D) </a:t>
            </a:r>
            <a:r>
              <a:rPr lang="en-US" dirty="0"/>
              <a:t>George </a:t>
            </a:r>
            <a:r>
              <a:rPr lang="en-US" dirty="0" err="1"/>
              <a:t>Garton</a:t>
            </a:r>
            <a:endParaRPr lang="en-US" dirty="0"/>
          </a:p>
        </p:txBody>
      </p:sp>
      <p:sp>
        <p:nvSpPr>
          <p:cNvPr id="10" name="Rectangle 9"/>
          <p:cNvSpPr/>
          <p:nvPr/>
        </p:nvSpPr>
        <p:spPr>
          <a:xfrm>
            <a:off x="0" y="3795965"/>
            <a:ext cx="10788776" cy="1477328"/>
          </a:xfrm>
          <a:prstGeom prst="rect">
            <a:avLst/>
          </a:prstGeom>
        </p:spPr>
        <p:txBody>
          <a:bodyPr wrap="square">
            <a:spAutoFit/>
          </a:bodyPr>
          <a:lstStyle/>
          <a:p>
            <a:r>
              <a:rPr lang="en-US" dirty="0" smtClean="0"/>
              <a:t>5. </a:t>
            </a:r>
            <a:r>
              <a:rPr lang="en-US" dirty="0"/>
              <a:t>When was the actual term “Internet of Things” coined?</a:t>
            </a:r>
          </a:p>
          <a:p>
            <a:pPr marL="342900" indent="-342900">
              <a:buAutoNum type="alphaUcParenBoth"/>
            </a:pPr>
            <a:r>
              <a:rPr lang="en-US" dirty="0" smtClean="0"/>
              <a:t>1998 (B) 1999 (C) 2000 (D) 2002</a:t>
            </a:r>
          </a:p>
          <a:p>
            <a:pPr marL="342900" indent="-342900">
              <a:buAutoNum type="alphaUcParenBoth"/>
            </a:pPr>
            <a:endParaRPr lang="en-US" dirty="0"/>
          </a:p>
          <a:p>
            <a:r>
              <a:rPr lang="en-US" dirty="0" smtClean="0"/>
              <a:t>6. </a:t>
            </a:r>
            <a:r>
              <a:rPr lang="en-US" dirty="0"/>
              <a:t>Which of the following is not an </a:t>
            </a:r>
            <a:r>
              <a:rPr lang="en-US" dirty="0" err="1"/>
              <a:t>IoT</a:t>
            </a:r>
            <a:r>
              <a:rPr lang="en-US" dirty="0"/>
              <a:t> device?</a:t>
            </a:r>
          </a:p>
          <a:p>
            <a:pPr marL="342900" indent="-342900">
              <a:buAutoNum type="alphaUcParenBoth"/>
            </a:pPr>
            <a:r>
              <a:rPr lang="en-US" dirty="0" smtClean="0"/>
              <a:t>Table (B) Laptop (C) </a:t>
            </a:r>
            <a:r>
              <a:rPr lang="en-US" dirty="0" err="1" smtClean="0"/>
              <a:t>Arduino</a:t>
            </a:r>
            <a:r>
              <a:rPr lang="en-US" dirty="0" smtClean="0"/>
              <a:t> (D) </a:t>
            </a:r>
            <a:r>
              <a:rPr lang="en-US" dirty="0"/>
              <a:t>Tablet</a:t>
            </a:r>
          </a:p>
        </p:txBody>
      </p:sp>
      <p:sp>
        <p:nvSpPr>
          <p:cNvPr id="11" name="Rectangle 10"/>
          <p:cNvSpPr/>
          <p:nvPr/>
        </p:nvSpPr>
        <p:spPr>
          <a:xfrm>
            <a:off x="0" y="5282748"/>
            <a:ext cx="10870716" cy="646331"/>
          </a:xfrm>
          <a:prstGeom prst="rect">
            <a:avLst/>
          </a:prstGeom>
        </p:spPr>
        <p:txBody>
          <a:bodyPr wrap="square">
            <a:spAutoFit/>
          </a:bodyPr>
          <a:lstStyle/>
          <a:p>
            <a:r>
              <a:rPr lang="en-US" dirty="0" smtClean="0"/>
              <a:t>7. </a:t>
            </a:r>
            <a:r>
              <a:rPr lang="en-US" dirty="0"/>
              <a:t>Which of the following is not a fundamental component of an </a:t>
            </a:r>
            <a:r>
              <a:rPr lang="en-US" dirty="0" err="1"/>
              <a:t>IoT</a:t>
            </a:r>
            <a:r>
              <a:rPr lang="en-US" dirty="0"/>
              <a:t> system?</a:t>
            </a:r>
          </a:p>
          <a:p>
            <a:pPr marL="342900" indent="-342900">
              <a:buAutoNum type="alphaUcParenBoth"/>
            </a:pPr>
            <a:r>
              <a:rPr lang="en-US" dirty="0" smtClean="0"/>
              <a:t>Sensors (B) </a:t>
            </a:r>
            <a:r>
              <a:rPr lang="en-US" dirty="0"/>
              <a:t>Connectivity and data </a:t>
            </a:r>
            <a:r>
              <a:rPr lang="en-US" dirty="0" smtClean="0"/>
              <a:t>processing (C) </a:t>
            </a:r>
            <a:r>
              <a:rPr lang="en-US" dirty="0"/>
              <a:t>User </a:t>
            </a:r>
            <a:r>
              <a:rPr lang="en-US" dirty="0" smtClean="0"/>
              <a:t>interface (D) </a:t>
            </a:r>
            <a:r>
              <a:rPr lang="en-US" dirty="0"/>
              <a:t>Transformer</a:t>
            </a:r>
          </a:p>
        </p:txBody>
      </p:sp>
    </p:spTree>
    <p:extLst>
      <p:ext uri="{BB962C8B-B14F-4D97-AF65-F5344CB8AC3E}">
        <p14:creationId xmlns:p14="http://schemas.microsoft.com/office/powerpoint/2010/main" val="133257179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279527"/>
          </a:xfrm>
        </p:spPr>
        <p:txBody>
          <a:bodyPr/>
          <a:lstStyle/>
          <a:p>
            <a:pPr algn="ctr"/>
            <a:r>
              <a:rPr lang="en-US" b="1" dirty="0" smtClean="0">
                <a:latin typeface="Casper Bold" panose="02000806040000020004" pitchFamily="2" charset="0"/>
                <a:cs typeface="Arial" panose="020B0604020202020204" pitchFamily="34" charset="0"/>
              </a:rPr>
              <a:t>REFERENCES</a:t>
            </a:r>
            <a:endParaRPr lang="en-US" b="1" dirty="0"/>
          </a:p>
        </p:txBody>
      </p:sp>
      <p:sp>
        <p:nvSpPr>
          <p:cNvPr id="3" name="Content Placeholder 2"/>
          <p:cNvSpPr>
            <a:spLocks noGrp="1"/>
          </p:cNvSpPr>
          <p:nvPr>
            <p:ph idx="1"/>
          </p:nvPr>
        </p:nvSpPr>
        <p:spPr>
          <a:xfrm>
            <a:off x="0" y="1160637"/>
            <a:ext cx="11772057" cy="4820058"/>
          </a:xfrm>
        </p:spPr>
        <p:txBody>
          <a:bodyPr>
            <a:normAutofit fontScale="62500" lnSpcReduction="20000"/>
          </a:bodyPr>
          <a:lstStyle/>
          <a:p>
            <a:pPr marL="0" indent="0">
              <a:buNone/>
            </a:pPr>
            <a:endParaRPr lang="en-US" sz="1600" dirty="0" smtClean="0">
              <a:latin typeface="Casper" panose="02000506000000020004"/>
            </a:endParaRPr>
          </a:p>
          <a:p>
            <a:pPr marL="0" indent="0">
              <a:buNone/>
            </a:pPr>
            <a:r>
              <a:rPr lang="en-US" sz="1800" b="1" dirty="0" smtClean="0"/>
              <a:t>TEXT </a:t>
            </a:r>
            <a:r>
              <a:rPr lang="en-US" sz="1800" b="1" dirty="0"/>
              <a:t>BOOKS</a:t>
            </a:r>
            <a:endParaRPr lang="en-US" sz="1800" dirty="0"/>
          </a:p>
          <a:p>
            <a:pPr lvl="0"/>
            <a:r>
              <a:rPr lang="en-US" sz="1800" dirty="0" err="1"/>
              <a:t>Ovidiu</a:t>
            </a:r>
            <a:r>
              <a:rPr lang="en-US" sz="1800" dirty="0"/>
              <a:t> </a:t>
            </a:r>
            <a:r>
              <a:rPr lang="en-US" sz="1800" dirty="0" err="1"/>
              <a:t>Vermesan</a:t>
            </a:r>
            <a:r>
              <a:rPr lang="en-US" sz="1800" dirty="0"/>
              <a:t>, Peter </a:t>
            </a:r>
            <a:r>
              <a:rPr lang="en-US" sz="1800" dirty="0" err="1"/>
              <a:t>Friess</a:t>
            </a:r>
            <a:r>
              <a:rPr lang="en-US" sz="1800" dirty="0"/>
              <a:t>, “Internet of Things-Converging Technologies for Smart Environments &amp; integrated Ecosystem”, River Publications Netherlands.</a:t>
            </a:r>
          </a:p>
          <a:p>
            <a:pPr lvl="0"/>
            <a:r>
              <a:rPr lang="en-US" sz="1800" dirty="0"/>
              <a:t>Internet Society, “An overview of Internet of Things”.</a:t>
            </a:r>
          </a:p>
          <a:p>
            <a:pPr lvl="0"/>
            <a:r>
              <a:rPr lang="en-US" sz="1800" dirty="0" err="1"/>
              <a:t>IoT</a:t>
            </a:r>
            <a:r>
              <a:rPr lang="en-US" sz="1800" dirty="0"/>
              <a:t> Fundamentals: Networking Technologies, Protocols, and Use Cases for the Internet of Things by David Hanes, Gonzalo </a:t>
            </a:r>
            <a:r>
              <a:rPr lang="en-US" sz="1800" dirty="0" err="1"/>
              <a:t>Salgueiro</a:t>
            </a:r>
            <a:r>
              <a:rPr lang="en-US" sz="1800" dirty="0"/>
              <a:t>, Patrick </a:t>
            </a:r>
            <a:r>
              <a:rPr lang="en-US" sz="1800" dirty="0" err="1"/>
              <a:t>Grossetete</a:t>
            </a:r>
            <a:r>
              <a:rPr lang="en-US" sz="1800" dirty="0"/>
              <a:t>, CISO Press.</a:t>
            </a:r>
          </a:p>
          <a:p>
            <a:pPr marL="0" indent="0">
              <a:buNone/>
            </a:pPr>
            <a:endParaRPr lang="en-US" sz="1800" b="1" dirty="0" smtClean="0"/>
          </a:p>
          <a:p>
            <a:pPr marL="0" indent="0">
              <a:buNone/>
            </a:pPr>
            <a:r>
              <a:rPr lang="en-US" sz="1800" b="1" dirty="0" smtClean="0"/>
              <a:t>REFERENCE </a:t>
            </a:r>
            <a:r>
              <a:rPr lang="en-US" sz="1800" b="1" dirty="0"/>
              <a:t>BOOKS</a:t>
            </a:r>
            <a:endParaRPr lang="en-US" sz="1800" dirty="0"/>
          </a:p>
          <a:p>
            <a:pPr lvl="0"/>
            <a:r>
              <a:rPr lang="en-US" sz="1800" dirty="0" err="1"/>
              <a:t>Pfister</a:t>
            </a:r>
            <a:r>
              <a:rPr lang="en-US" sz="1800" dirty="0"/>
              <a:t>, </a:t>
            </a:r>
            <a:r>
              <a:rPr lang="en-US" sz="1800" dirty="0" err="1"/>
              <a:t>Cuno</a:t>
            </a:r>
            <a:r>
              <a:rPr lang="en-US" sz="1800" dirty="0"/>
              <a:t>, “Getting started with the Internet of Things: connecting sensors and microcontrollers to the cloud", O'Reilly Media, Inc.”, 2011.</a:t>
            </a:r>
          </a:p>
          <a:p>
            <a:pPr lvl="0"/>
            <a:r>
              <a:rPr lang="en-US" sz="1800" dirty="0"/>
              <a:t>Greenfield, Adam,” </a:t>
            </a:r>
            <a:r>
              <a:rPr lang="en-US" sz="1800" dirty="0" err="1"/>
              <a:t>Everyware</a:t>
            </a:r>
            <a:r>
              <a:rPr lang="en-US" sz="1800" dirty="0"/>
              <a:t>: The dawning age of ubiquitous computing”, New Riders, 2010.</a:t>
            </a:r>
          </a:p>
          <a:p>
            <a:pPr lvl="0"/>
            <a:r>
              <a:rPr lang="en-US" sz="1800" dirty="0"/>
              <a:t>The Internet of Things, revised and updated edition (The MIT Press Essential Knowledge series) by Samuel </a:t>
            </a:r>
            <a:r>
              <a:rPr lang="en-US" sz="1800" dirty="0" err="1"/>
              <a:t>Greengard</a:t>
            </a:r>
            <a:r>
              <a:rPr lang="en-US" sz="1800" dirty="0"/>
              <a:t>, MIT Press.</a:t>
            </a:r>
            <a:r>
              <a:rPr lang="en-US" sz="1800" b="1" dirty="0"/>
              <a:t> </a:t>
            </a:r>
            <a:endParaRPr lang="en-US" sz="1800" dirty="0" smtClean="0"/>
          </a:p>
          <a:p>
            <a:pPr marL="0" indent="0">
              <a:buNone/>
            </a:pPr>
            <a:endParaRPr lang="en-US" sz="1800" b="1" dirty="0" smtClean="0"/>
          </a:p>
          <a:p>
            <a:pPr marL="0" indent="0">
              <a:buNone/>
            </a:pPr>
            <a:r>
              <a:rPr lang="en-US" sz="1800" b="1" dirty="0" smtClean="0"/>
              <a:t>Video Links</a:t>
            </a:r>
          </a:p>
          <a:p>
            <a:pPr marL="0" indent="0">
              <a:buNone/>
            </a:pPr>
            <a:r>
              <a:rPr lang="en-US" sz="1800" dirty="0"/>
              <a:t>https://</a:t>
            </a:r>
            <a:r>
              <a:rPr lang="en-US" sz="1800" dirty="0" err="1"/>
              <a:t>www.youtube.com</a:t>
            </a:r>
            <a:r>
              <a:rPr lang="en-US" sz="1800" dirty="0"/>
              <a:t>/</a:t>
            </a:r>
            <a:r>
              <a:rPr lang="en-US" sz="1800" dirty="0" err="1"/>
              <a:t>playlist?list</a:t>
            </a:r>
            <a:r>
              <a:rPr lang="en-US" sz="1800" dirty="0"/>
              <a:t>=PLaxu2gn-9WXMf_ln5pMvxjf043jzof4-i</a:t>
            </a:r>
          </a:p>
          <a:p>
            <a:pPr marL="0" indent="0">
              <a:buNone/>
            </a:pPr>
            <a:endParaRPr lang="en-US" sz="1800" b="1" dirty="0" smtClean="0"/>
          </a:p>
          <a:p>
            <a:pPr marL="0" indent="0">
              <a:buNone/>
            </a:pPr>
            <a:r>
              <a:rPr lang="en-US" sz="1800" b="1" dirty="0" smtClean="0"/>
              <a:t>Web Links</a:t>
            </a:r>
          </a:p>
          <a:p>
            <a:r>
              <a:rPr lang="en-US" sz="1800" dirty="0" smtClean="0"/>
              <a:t>https</a:t>
            </a:r>
            <a:r>
              <a:rPr lang="en-US" sz="1800" dirty="0"/>
              <a:t>://www.the-reference.com/en/expertise/creation-and-implementation/internet-of-things</a:t>
            </a:r>
            <a:endParaRPr lang="en-US" sz="1800" dirty="0">
              <a:cs typeface="Arial" panose="020B0604020202020204" pitchFamily="34" charset="0"/>
            </a:endParaRPr>
          </a:p>
          <a:p>
            <a:r>
              <a:rPr lang="en-US" sz="1800" dirty="0">
                <a:cs typeface="Arial" panose="020B0604020202020204" pitchFamily="34" charset="0"/>
              </a:rPr>
              <a:t>https://www.lifewire.com/introduction-to-the-internet-of-things-817766</a:t>
            </a:r>
          </a:p>
          <a:p>
            <a:r>
              <a:rPr lang="en-US" sz="1800" dirty="0">
                <a:cs typeface="Arial" panose="020B0604020202020204" pitchFamily="34" charset="0"/>
              </a:rPr>
              <a:t>Https://onlinecourses.nptel.ac.in/noc17_cs22/preview</a:t>
            </a:r>
          </a:p>
          <a:p>
            <a:r>
              <a:rPr lang="en-US" sz="1800" dirty="0">
                <a:cs typeface="Arial" panose="020B0604020202020204" pitchFamily="34" charset="0"/>
              </a:rPr>
              <a:t>https://www.intel.com/content/www/us/en/technology-provider/training/intro-to-iot.html</a:t>
            </a:r>
          </a:p>
          <a:p>
            <a:endParaRPr lang="en-US" sz="1600" dirty="0">
              <a:latin typeface="Casper" panose="02000506000000020004"/>
              <a:cs typeface="Arial" panose="020B0604020202020204" pitchFamily="34" charset="0"/>
            </a:endParaRPr>
          </a:p>
        </p:txBody>
      </p:sp>
      <p:sp>
        <p:nvSpPr>
          <p:cNvPr id="4" name="Slide Number Placeholder 3"/>
          <p:cNvSpPr>
            <a:spLocks noGrp="1"/>
          </p:cNvSpPr>
          <p:nvPr>
            <p:ph type="sldNum" sz="quarter" idx="12"/>
          </p:nvPr>
        </p:nvSpPr>
        <p:spPr/>
        <p:txBody>
          <a:bodyPr/>
          <a:lstStyle/>
          <a:p>
            <a:fld id="{BDCDBBEF-AA6C-4BA6-85B2-A17D7F280E38}" type="slidenum">
              <a:rPr lang="en-US" smtClean="0"/>
              <a:t>34</a:t>
            </a:fld>
            <a:endParaRPr lang="en-US"/>
          </a:p>
        </p:txBody>
      </p:sp>
      <p:sp>
        <p:nvSpPr>
          <p:cNvPr id="5" name="Rectangle 4"/>
          <p:cNvSpPr/>
          <p:nvPr/>
        </p:nvSpPr>
        <p:spPr>
          <a:xfrm>
            <a:off x="0" y="1365455"/>
            <a:ext cx="11799370" cy="4656544"/>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969624" y="218473"/>
            <a:ext cx="10365419" cy="942165"/>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61918424"/>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 xmlns:a16="http://schemas.microsoft.com/office/drawing/2014/main" id="{2C813A83-4CF3-4942-8C24-169E11C40466}"/>
              </a:ext>
            </a:extLst>
          </p:cNvPr>
          <p:cNvSpPr/>
          <p:nvPr/>
        </p:nvSpPr>
        <p:spPr>
          <a:xfrm>
            <a:off x="0" y="0"/>
            <a:ext cx="12192000" cy="4686918"/>
          </a:xfrm>
          <a:prstGeom prst="rect">
            <a:avLst/>
          </a:prstGeom>
          <a:solidFill>
            <a:schemeClr val="accent6">
              <a:lumMod val="50000"/>
              <a:alpha val="6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prstClr val="white"/>
                </a:solidFill>
                <a:effectLst/>
                <a:uLnTx/>
                <a:uFillTx/>
                <a:latin typeface="Calibri Light"/>
              </a:rPr>
              <a:t> </a:t>
            </a:r>
          </a:p>
        </p:txBody>
      </p:sp>
      <p:cxnSp>
        <p:nvCxnSpPr>
          <p:cNvPr id="18" name="Straight Connector 17">
            <a:extLst>
              <a:ext uri="{FF2B5EF4-FFF2-40B4-BE49-F238E27FC236}">
                <a16:creationId xmlns="" xmlns:a16="http://schemas.microsoft.com/office/drawing/2014/main" id="{8C6F3F28-25A8-4E20-83C7-12F88E7C28D0}"/>
              </a:ext>
            </a:extLst>
          </p:cNvPr>
          <p:cNvCxnSpPr>
            <a:cxnSpLocks/>
          </p:cNvCxnSpPr>
          <p:nvPr/>
        </p:nvCxnSpPr>
        <p:spPr>
          <a:xfrm>
            <a:off x="9347200" y="0"/>
            <a:ext cx="1828800" cy="18288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 xmlns:a16="http://schemas.microsoft.com/office/drawing/2014/main" id="{8E1879BF-80CB-413D-9BC1-C05963A116D7}"/>
              </a:ext>
            </a:extLst>
          </p:cNvPr>
          <p:cNvCxnSpPr>
            <a:cxnSpLocks/>
          </p:cNvCxnSpPr>
          <p:nvPr/>
        </p:nvCxnSpPr>
        <p:spPr>
          <a:xfrm>
            <a:off x="10169128" y="0"/>
            <a:ext cx="663972" cy="663972"/>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 xmlns:a16="http://schemas.microsoft.com/office/drawing/2014/main" id="{ED354CBC-26FA-4C5C-B91C-AD6F2AE53BC2}"/>
              </a:ext>
            </a:extLst>
          </p:cNvPr>
          <p:cNvCxnSpPr>
            <a:cxnSpLocks/>
          </p:cNvCxnSpPr>
          <p:nvPr/>
        </p:nvCxnSpPr>
        <p:spPr>
          <a:xfrm>
            <a:off x="733426" y="6294597"/>
            <a:ext cx="558345" cy="558345"/>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 xmlns:a16="http://schemas.microsoft.com/office/drawing/2014/main" id="{B6F6E02B-7F30-40ED-9667-2C98864546BE}"/>
              </a:ext>
            </a:extLst>
          </p:cNvPr>
          <p:cNvCxnSpPr>
            <a:cxnSpLocks/>
          </p:cNvCxnSpPr>
          <p:nvPr/>
        </p:nvCxnSpPr>
        <p:spPr>
          <a:xfrm>
            <a:off x="390526" y="5129689"/>
            <a:ext cx="1728311" cy="1728311"/>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9" name="Title 1"/>
          <p:cNvSpPr txBox="1">
            <a:spLocks/>
          </p:cNvSpPr>
          <p:nvPr/>
        </p:nvSpPr>
        <p:spPr>
          <a:xfrm>
            <a:off x="1485902" y="2249080"/>
            <a:ext cx="10725148" cy="1231106"/>
          </a:xfrm>
          <a:prstGeom prst="rect">
            <a:avLst/>
          </a:prstGeom>
        </p:spPr>
        <p:txBody>
          <a:bodyPr wrap="square" lIns="0" tIns="0" rIns="0" bIns="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8000" b="0" i="0" u="none" strike="noStrike" kern="1200" cap="none" spc="0" normalizeH="0" baseline="0" noProof="0" dirty="0">
                <a:ln>
                  <a:noFill/>
                </a:ln>
                <a:solidFill>
                  <a:prstClr val="white"/>
                </a:solidFill>
                <a:effectLst/>
                <a:uLnTx/>
                <a:uFillTx/>
                <a:latin typeface="Casper" panose="02000506000000020004" pitchFamily="2" charset="0"/>
                <a:ea typeface="Segoe UI" panose="020B0502040204020203" pitchFamily="34" charset="0"/>
                <a:cs typeface="Segoe UI" panose="020B0502040204020203" pitchFamily="34" charset="0"/>
              </a:rPr>
              <a:t>THANK YOU</a:t>
            </a:r>
          </a:p>
        </p:txBody>
      </p:sp>
      <p:sp>
        <p:nvSpPr>
          <p:cNvPr id="22" name="Diamond 6">
            <a:extLst>
              <a:ext uri="{FF2B5EF4-FFF2-40B4-BE49-F238E27FC236}">
                <a16:creationId xmlns="" xmlns:a16="http://schemas.microsoft.com/office/drawing/2014/main" id="{AFBA4B1A-59E0-42F9-8062-FE9B4E00A99F}"/>
              </a:ext>
            </a:extLst>
          </p:cNvPr>
          <p:cNvSpPr/>
          <p:nvPr/>
        </p:nvSpPr>
        <p:spPr>
          <a:xfrm>
            <a:off x="2641599" y="1214279"/>
            <a:ext cx="2430463" cy="3225800"/>
          </a:xfrm>
          <a:custGeom>
            <a:avLst/>
            <a:gdLst>
              <a:gd name="connsiteX0" fmla="*/ 0 w 3225800"/>
              <a:gd name="connsiteY0" fmla="*/ 1612900 h 3225800"/>
              <a:gd name="connsiteX1" fmla="*/ 1612900 w 3225800"/>
              <a:gd name="connsiteY1" fmla="*/ 0 h 3225800"/>
              <a:gd name="connsiteX2" fmla="*/ 3225800 w 3225800"/>
              <a:gd name="connsiteY2" fmla="*/ 1612900 h 3225800"/>
              <a:gd name="connsiteX3" fmla="*/ 1612900 w 3225800"/>
              <a:gd name="connsiteY3" fmla="*/ 3225800 h 3225800"/>
              <a:gd name="connsiteX4" fmla="*/ 0 w 3225800"/>
              <a:gd name="connsiteY4" fmla="*/ 1612900 h 3225800"/>
              <a:gd name="connsiteX0" fmla="*/ 0 w 3225800"/>
              <a:gd name="connsiteY0" fmla="*/ 1612900 h 3225800"/>
              <a:gd name="connsiteX1" fmla="*/ 1612900 w 3225800"/>
              <a:gd name="connsiteY1" fmla="*/ 0 h 3225800"/>
              <a:gd name="connsiteX2" fmla="*/ 2430463 w 3225800"/>
              <a:gd name="connsiteY2" fmla="*/ 817563 h 3225800"/>
              <a:gd name="connsiteX3" fmla="*/ 3225800 w 3225800"/>
              <a:gd name="connsiteY3" fmla="*/ 1612900 h 3225800"/>
              <a:gd name="connsiteX4" fmla="*/ 1612900 w 3225800"/>
              <a:gd name="connsiteY4" fmla="*/ 3225800 h 3225800"/>
              <a:gd name="connsiteX5" fmla="*/ 0 w 3225800"/>
              <a:gd name="connsiteY5" fmla="*/ 1612900 h 3225800"/>
              <a:gd name="connsiteX0" fmla="*/ 0 w 3225800"/>
              <a:gd name="connsiteY0" fmla="*/ 1612900 h 3225800"/>
              <a:gd name="connsiteX1" fmla="*/ 1612900 w 3225800"/>
              <a:gd name="connsiteY1" fmla="*/ 0 h 3225800"/>
              <a:gd name="connsiteX2" fmla="*/ 2430463 w 3225800"/>
              <a:gd name="connsiteY2" fmla="*/ 817563 h 3225800"/>
              <a:gd name="connsiteX3" fmla="*/ 3225800 w 3225800"/>
              <a:gd name="connsiteY3" fmla="*/ 1612900 h 3225800"/>
              <a:gd name="connsiteX4" fmla="*/ 2430463 w 3225800"/>
              <a:gd name="connsiteY4" fmla="*/ 2413000 h 3225800"/>
              <a:gd name="connsiteX5" fmla="*/ 1612900 w 3225800"/>
              <a:gd name="connsiteY5" fmla="*/ 3225800 h 3225800"/>
              <a:gd name="connsiteX6" fmla="*/ 0 w 3225800"/>
              <a:gd name="connsiteY6" fmla="*/ 1612900 h 3225800"/>
              <a:gd name="connsiteX0" fmla="*/ 3225800 w 3317240"/>
              <a:gd name="connsiteY0" fmla="*/ 1612900 h 3225800"/>
              <a:gd name="connsiteX1" fmla="*/ 2430463 w 3317240"/>
              <a:gd name="connsiteY1" fmla="*/ 2413000 h 3225800"/>
              <a:gd name="connsiteX2" fmla="*/ 1612900 w 3317240"/>
              <a:gd name="connsiteY2" fmla="*/ 3225800 h 3225800"/>
              <a:gd name="connsiteX3" fmla="*/ 0 w 3317240"/>
              <a:gd name="connsiteY3" fmla="*/ 1612900 h 3225800"/>
              <a:gd name="connsiteX4" fmla="*/ 1612900 w 3317240"/>
              <a:gd name="connsiteY4" fmla="*/ 0 h 3225800"/>
              <a:gd name="connsiteX5" fmla="*/ 2430463 w 3317240"/>
              <a:gd name="connsiteY5" fmla="*/ 817563 h 3225800"/>
              <a:gd name="connsiteX6" fmla="*/ 3317240 w 3317240"/>
              <a:gd name="connsiteY6" fmla="*/ 1704340 h 3225800"/>
              <a:gd name="connsiteX0" fmla="*/ 2430463 w 3317240"/>
              <a:gd name="connsiteY0" fmla="*/ 2413000 h 3225800"/>
              <a:gd name="connsiteX1" fmla="*/ 1612900 w 3317240"/>
              <a:gd name="connsiteY1" fmla="*/ 3225800 h 3225800"/>
              <a:gd name="connsiteX2" fmla="*/ 0 w 3317240"/>
              <a:gd name="connsiteY2" fmla="*/ 1612900 h 3225800"/>
              <a:gd name="connsiteX3" fmla="*/ 1612900 w 3317240"/>
              <a:gd name="connsiteY3" fmla="*/ 0 h 3225800"/>
              <a:gd name="connsiteX4" fmla="*/ 2430463 w 3317240"/>
              <a:gd name="connsiteY4" fmla="*/ 817563 h 3225800"/>
              <a:gd name="connsiteX5" fmla="*/ 3317240 w 3317240"/>
              <a:gd name="connsiteY5" fmla="*/ 1704340 h 3225800"/>
              <a:gd name="connsiteX0" fmla="*/ 2430463 w 2430463"/>
              <a:gd name="connsiteY0" fmla="*/ 2413000 h 3225800"/>
              <a:gd name="connsiteX1" fmla="*/ 1612900 w 2430463"/>
              <a:gd name="connsiteY1" fmla="*/ 3225800 h 3225800"/>
              <a:gd name="connsiteX2" fmla="*/ 0 w 2430463"/>
              <a:gd name="connsiteY2" fmla="*/ 1612900 h 3225800"/>
              <a:gd name="connsiteX3" fmla="*/ 1612900 w 2430463"/>
              <a:gd name="connsiteY3" fmla="*/ 0 h 3225800"/>
              <a:gd name="connsiteX4" fmla="*/ 2430463 w 2430463"/>
              <a:gd name="connsiteY4" fmla="*/ 817563 h 3225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0463" h="3225800">
                <a:moveTo>
                  <a:pt x="2430463" y="2413000"/>
                </a:moveTo>
                <a:lnTo>
                  <a:pt x="1612900" y="3225800"/>
                </a:lnTo>
                <a:lnTo>
                  <a:pt x="0" y="1612900"/>
                </a:lnTo>
                <a:lnTo>
                  <a:pt x="1612900" y="0"/>
                </a:lnTo>
                <a:lnTo>
                  <a:pt x="2430463" y="817563"/>
                </a:lnTo>
              </a:path>
            </a:pathLst>
          </a:custGeom>
          <a:noFill/>
          <a:ln w="38100" cap="flat" cmpd="sng" algn="ctr">
            <a:solidFill>
              <a:schemeClr val="bg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smtClean="0">
              <a:ln>
                <a:noFill/>
              </a:ln>
              <a:solidFill>
                <a:prstClr val="white"/>
              </a:solidFill>
              <a:effectLst/>
              <a:uLnTx/>
              <a:uFillTx/>
              <a:latin typeface="Calibri Light"/>
            </a:endParaRPr>
          </a:p>
        </p:txBody>
      </p:sp>
      <p:sp>
        <p:nvSpPr>
          <p:cNvPr id="23" name="Diamond 6">
            <a:extLst>
              <a:ext uri="{FF2B5EF4-FFF2-40B4-BE49-F238E27FC236}">
                <a16:creationId xmlns="" xmlns:a16="http://schemas.microsoft.com/office/drawing/2014/main" id="{4F0CA98B-3337-4AC3-8305-ED6C9C731FFB}"/>
              </a:ext>
            </a:extLst>
          </p:cNvPr>
          <p:cNvSpPr/>
          <p:nvPr/>
        </p:nvSpPr>
        <p:spPr>
          <a:xfrm>
            <a:off x="2898774" y="1214279"/>
            <a:ext cx="2430463" cy="3225800"/>
          </a:xfrm>
          <a:custGeom>
            <a:avLst/>
            <a:gdLst>
              <a:gd name="connsiteX0" fmla="*/ 0 w 3225800"/>
              <a:gd name="connsiteY0" fmla="*/ 1612900 h 3225800"/>
              <a:gd name="connsiteX1" fmla="*/ 1612900 w 3225800"/>
              <a:gd name="connsiteY1" fmla="*/ 0 h 3225800"/>
              <a:gd name="connsiteX2" fmla="*/ 3225800 w 3225800"/>
              <a:gd name="connsiteY2" fmla="*/ 1612900 h 3225800"/>
              <a:gd name="connsiteX3" fmla="*/ 1612900 w 3225800"/>
              <a:gd name="connsiteY3" fmla="*/ 3225800 h 3225800"/>
              <a:gd name="connsiteX4" fmla="*/ 0 w 3225800"/>
              <a:gd name="connsiteY4" fmla="*/ 1612900 h 3225800"/>
              <a:gd name="connsiteX0" fmla="*/ 0 w 3225800"/>
              <a:gd name="connsiteY0" fmla="*/ 1612900 h 3225800"/>
              <a:gd name="connsiteX1" fmla="*/ 1612900 w 3225800"/>
              <a:gd name="connsiteY1" fmla="*/ 0 h 3225800"/>
              <a:gd name="connsiteX2" fmla="*/ 2430463 w 3225800"/>
              <a:gd name="connsiteY2" fmla="*/ 817563 h 3225800"/>
              <a:gd name="connsiteX3" fmla="*/ 3225800 w 3225800"/>
              <a:gd name="connsiteY3" fmla="*/ 1612900 h 3225800"/>
              <a:gd name="connsiteX4" fmla="*/ 1612900 w 3225800"/>
              <a:gd name="connsiteY4" fmla="*/ 3225800 h 3225800"/>
              <a:gd name="connsiteX5" fmla="*/ 0 w 3225800"/>
              <a:gd name="connsiteY5" fmla="*/ 1612900 h 3225800"/>
              <a:gd name="connsiteX0" fmla="*/ 0 w 3225800"/>
              <a:gd name="connsiteY0" fmla="*/ 1612900 h 3225800"/>
              <a:gd name="connsiteX1" fmla="*/ 1612900 w 3225800"/>
              <a:gd name="connsiteY1" fmla="*/ 0 h 3225800"/>
              <a:gd name="connsiteX2" fmla="*/ 2430463 w 3225800"/>
              <a:gd name="connsiteY2" fmla="*/ 817563 h 3225800"/>
              <a:gd name="connsiteX3" fmla="*/ 3225800 w 3225800"/>
              <a:gd name="connsiteY3" fmla="*/ 1612900 h 3225800"/>
              <a:gd name="connsiteX4" fmla="*/ 2430463 w 3225800"/>
              <a:gd name="connsiteY4" fmla="*/ 2413000 h 3225800"/>
              <a:gd name="connsiteX5" fmla="*/ 1612900 w 3225800"/>
              <a:gd name="connsiteY5" fmla="*/ 3225800 h 3225800"/>
              <a:gd name="connsiteX6" fmla="*/ 0 w 3225800"/>
              <a:gd name="connsiteY6" fmla="*/ 1612900 h 3225800"/>
              <a:gd name="connsiteX0" fmla="*/ 3225800 w 3317240"/>
              <a:gd name="connsiteY0" fmla="*/ 1612900 h 3225800"/>
              <a:gd name="connsiteX1" fmla="*/ 2430463 w 3317240"/>
              <a:gd name="connsiteY1" fmla="*/ 2413000 h 3225800"/>
              <a:gd name="connsiteX2" fmla="*/ 1612900 w 3317240"/>
              <a:gd name="connsiteY2" fmla="*/ 3225800 h 3225800"/>
              <a:gd name="connsiteX3" fmla="*/ 0 w 3317240"/>
              <a:gd name="connsiteY3" fmla="*/ 1612900 h 3225800"/>
              <a:gd name="connsiteX4" fmla="*/ 1612900 w 3317240"/>
              <a:gd name="connsiteY4" fmla="*/ 0 h 3225800"/>
              <a:gd name="connsiteX5" fmla="*/ 2430463 w 3317240"/>
              <a:gd name="connsiteY5" fmla="*/ 817563 h 3225800"/>
              <a:gd name="connsiteX6" fmla="*/ 3317240 w 3317240"/>
              <a:gd name="connsiteY6" fmla="*/ 1704340 h 3225800"/>
              <a:gd name="connsiteX0" fmla="*/ 2430463 w 3317240"/>
              <a:gd name="connsiteY0" fmla="*/ 2413000 h 3225800"/>
              <a:gd name="connsiteX1" fmla="*/ 1612900 w 3317240"/>
              <a:gd name="connsiteY1" fmla="*/ 3225800 h 3225800"/>
              <a:gd name="connsiteX2" fmla="*/ 0 w 3317240"/>
              <a:gd name="connsiteY2" fmla="*/ 1612900 h 3225800"/>
              <a:gd name="connsiteX3" fmla="*/ 1612900 w 3317240"/>
              <a:gd name="connsiteY3" fmla="*/ 0 h 3225800"/>
              <a:gd name="connsiteX4" fmla="*/ 2430463 w 3317240"/>
              <a:gd name="connsiteY4" fmla="*/ 817563 h 3225800"/>
              <a:gd name="connsiteX5" fmla="*/ 3317240 w 3317240"/>
              <a:gd name="connsiteY5" fmla="*/ 1704340 h 3225800"/>
              <a:gd name="connsiteX0" fmla="*/ 2430463 w 2430463"/>
              <a:gd name="connsiteY0" fmla="*/ 2413000 h 3225800"/>
              <a:gd name="connsiteX1" fmla="*/ 1612900 w 2430463"/>
              <a:gd name="connsiteY1" fmla="*/ 3225800 h 3225800"/>
              <a:gd name="connsiteX2" fmla="*/ 0 w 2430463"/>
              <a:gd name="connsiteY2" fmla="*/ 1612900 h 3225800"/>
              <a:gd name="connsiteX3" fmla="*/ 1612900 w 2430463"/>
              <a:gd name="connsiteY3" fmla="*/ 0 h 3225800"/>
              <a:gd name="connsiteX4" fmla="*/ 2430463 w 2430463"/>
              <a:gd name="connsiteY4" fmla="*/ 817563 h 3225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0463" h="3225800">
                <a:moveTo>
                  <a:pt x="2430463" y="2413000"/>
                </a:moveTo>
                <a:lnTo>
                  <a:pt x="1612900" y="3225800"/>
                </a:lnTo>
                <a:lnTo>
                  <a:pt x="0" y="1612900"/>
                </a:lnTo>
                <a:lnTo>
                  <a:pt x="1612900" y="0"/>
                </a:lnTo>
                <a:lnTo>
                  <a:pt x="2430463" y="817563"/>
                </a:lnTo>
              </a:path>
            </a:pathLst>
          </a:custGeom>
          <a:noFill/>
          <a:ln w="381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smtClean="0">
              <a:ln>
                <a:noFill/>
              </a:ln>
              <a:solidFill>
                <a:prstClr val="white"/>
              </a:solidFill>
              <a:effectLst/>
              <a:uLnTx/>
              <a:uFillTx/>
              <a:latin typeface="Calibri Light"/>
            </a:endParaRPr>
          </a:p>
        </p:txBody>
      </p:sp>
      <p:grpSp>
        <p:nvGrpSpPr>
          <p:cNvPr id="29" name="Group 28"/>
          <p:cNvGrpSpPr/>
          <p:nvPr/>
        </p:nvGrpSpPr>
        <p:grpSpPr>
          <a:xfrm>
            <a:off x="237520" y="152400"/>
            <a:ext cx="410563" cy="1612900"/>
            <a:chOff x="83821" y="0"/>
            <a:chExt cx="219636" cy="903079"/>
          </a:xfrm>
        </p:grpSpPr>
        <p:sp>
          <p:nvSpPr>
            <p:cNvPr id="30" name="Rectangle 29"/>
            <p:cNvSpPr/>
            <p:nvPr/>
          </p:nvSpPr>
          <p:spPr>
            <a:xfrm>
              <a:off x="84026" y="0"/>
              <a:ext cx="219431" cy="21095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84262" y="408599"/>
              <a:ext cx="219194" cy="49448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83821" y="210952"/>
              <a:ext cx="217937" cy="2209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3" name="Object 32">
              <a:extLst>
                <a:ext uri="{FF2B5EF4-FFF2-40B4-BE49-F238E27FC236}">
                  <a16:creationId xmlns="" xmlns:a16="http://schemas.microsoft.com/office/drawing/2014/main" id="{CAD0D7B8-E462-453C-B296-CA0154FA54AE}"/>
                </a:ext>
              </a:extLst>
            </p:cNvPr>
            <p:cNvGraphicFramePr>
              <a:graphicFrameLocks noChangeAspect="1"/>
            </p:cNvGraphicFramePr>
            <p:nvPr>
              <p:extLst>
                <p:ext uri="{D42A27DB-BD31-4B8C-83A1-F6EECF244321}">
                  <p14:modId xmlns:p14="http://schemas.microsoft.com/office/powerpoint/2010/main" val="4059142145"/>
                </p:ext>
              </p:extLst>
            </p:nvPr>
          </p:nvGraphicFramePr>
          <p:xfrm>
            <a:off x="100420" y="236973"/>
            <a:ext cx="183878" cy="183422"/>
          </p:xfrm>
          <a:graphic>
            <a:graphicData uri="http://schemas.openxmlformats.org/presentationml/2006/ole">
              <mc:AlternateContent xmlns:mc="http://schemas.openxmlformats.org/markup-compatibility/2006">
                <mc:Choice xmlns:v="urn:schemas-microsoft-com:vml" Requires="v">
                  <p:oleObj spid="_x0000_s9330" name="CorelDRAW" r:id="rId3" imgW="2169000" imgH="2169360" progId="">
                    <p:embed/>
                  </p:oleObj>
                </mc:Choice>
                <mc:Fallback>
                  <p:oleObj name="CorelDRAW" r:id="rId3" imgW="2169000" imgH="2169360" progId="">
                    <p:embed/>
                    <p:pic>
                      <p:nvPicPr>
                        <p:cNvPr id="0" name=""/>
                        <p:cNvPicPr>
                          <a:picLocks noChangeAspect="1" noChangeArrowheads="1"/>
                        </p:cNvPicPr>
                        <p:nvPr/>
                      </p:nvPicPr>
                      <p:blipFill>
                        <a:blip r:embed="rId4">
                          <a:lum/>
                          <a:extLst>
                            <a:ext uri="{28A0092B-C50C-407E-A947-70E740481C1C}">
                              <a14:useLocalDpi xmlns:a14="http://schemas.microsoft.com/office/drawing/2010/main" val="0"/>
                            </a:ext>
                          </a:extLst>
                        </a:blip>
                        <a:srcRect/>
                        <a:stretch>
                          <a:fillRect/>
                        </a:stretch>
                      </p:blipFill>
                      <p:spPr bwMode="auto">
                        <a:xfrm>
                          <a:off x="100420" y="236973"/>
                          <a:ext cx="183878" cy="183422"/>
                        </a:xfrm>
                        <a:prstGeom prst="rect">
                          <a:avLst/>
                        </a:prstGeom>
                        <a:noFill/>
                        <a:extLst/>
                      </p:spPr>
                    </p:pic>
                  </p:oleObj>
                </mc:Fallback>
              </mc:AlternateContent>
            </a:graphicData>
          </a:graphic>
        </p:graphicFrame>
      </p:grpSp>
    </p:spTree>
    <p:extLst>
      <p:ext uri="{BB962C8B-B14F-4D97-AF65-F5344CB8AC3E}">
        <p14:creationId xmlns:p14="http://schemas.microsoft.com/office/powerpoint/2010/main" val="2656501266"/>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0361"/>
            <a:ext cx="10515600" cy="1279527"/>
          </a:xfrm>
        </p:spPr>
        <p:txBody>
          <a:bodyPr/>
          <a:lstStyle/>
          <a:p>
            <a:pPr algn="ctr"/>
            <a:r>
              <a:rPr lang="en-US" dirty="0" smtClean="0">
                <a:latin typeface="Casper Bold" panose="02000806040000020004" pitchFamily="2" charset="0"/>
                <a:cs typeface="Arial" panose="020B0604020202020204" pitchFamily="34" charset="0"/>
              </a:rPr>
              <a:t>Introduction to </a:t>
            </a:r>
            <a:r>
              <a:rPr lang="en-US" dirty="0" err="1" smtClean="0">
                <a:latin typeface="Casper Bold" panose="02000806040000020004" pitchFamily="2" charset="0"/>
                <a:cs typeface="Arial" panose="020B0604020202020204" pitchFamily="34" charset="0"/>
              </a:rPr>
              <a:t>IoT</a:t>
            </a:r>
            <a:r>
              <a:rPr lang="en-US" dirty="0" smtClean="0">
                <a:latin typeface="Casper Bold" panose="02000806040000020004" pitchFamily="2" charset="0"/>
                <a:cs typeface="Arial" panose="020B0604020202020204" pitchFamily="34" charset="0"/>
              </a:rPr>
              <a:t> (CO1)</a:t>
            </a:r>
            <a:endParaRPr lang="en-US" dirty="0"/>
          </a:p>
        </p:txBody>
      </p:sp>
      <p:sp>
        <p:nvSpPr>
          <p:cNvPr id="3" name="Content Placeholder 2"/>
          <p:cNvSpPr>
            <a:spLocks noGrp="1"/>
          </p:cNvSpPr>
          <p:nvPr>
            <p:ph idx="1"/>
          </p:nvPr>
        </p:nvSpPr>
        <p:spPr/>
        <p:txBody>
          <a:bodyPr>
            <a:normAutofit/>
          </a:bodyPr>
          <a:lstStyle/>
          <a:p>
            <a:pPr algn="just"/>
            <a:r>
              <a:rPr lang="en-US" sz="2000" dirty="0">
                <a:latin typeface="Casper" panose="02000506000000020004"/>
              </a:rPr>
              <a:t>The Internet of Things (</a:t>
            </a:r>
            <a:r>
              <a:rPr lang="en-US" sz="2000" dirty="0" err="1" smtClean="0">
                <a:latin typeface="Casper" panose="02000506000000020004"/>
              </a:rPr>
              <a:t>IoT</a:t>
            </a:r>
            <a:r>
              <a:rPr lang="en-US" sz="2000" dirty="0">
                <a:latin typeface="Casper" panose="02000506000000020004"/>
              </a:rPr>
              <a:t>) is an arrangement of interrelated processing gadgets, mechanical and advanced machines, items, creatures or individuals that are furnished with exceptional identifiers and the capacity to move information over a system without expecting human-to-human or human-to-PC communication. The Internet of Things is really a truly straightforward idea, it means taking every one of the things on the planet and associating them to the web</a:t>
            </a:r>
            <a:r>
              <a:rPr lang="en-US" sz="2000" dirty="0" smtClean="0">
                <a:latin typeface="Casper"/>
              </a:rPr>
              <a:t>.</a:t>
            </a:r>
          </a:p>
          <a:p>
            <a:pPr algn="just"/>
            <a:endParaRPr lang="en-US" sz="2000" dirty="0" smtClean="0">
              <a:latin typeface="Casper"/>
            </a:endParaRPr>
          </a:p>
          <a:p>
            <a:pPr algn="just"/>
            <a:r>
              <a:rPr lang="en-US" sz="2000" dirty="0">
                <a:latin typeface="Casper" panose="02000506000000020004"/>
              </a:rPr>
              <a:t>The Internet of Things is simply "A network of </a:t>
            </a:r>
            <a:r>
              <a:rPr lang="en-US" sz="2000" b="1" dirty="0">
                <a:latin typeface="Casper" panose="02000506000000020004"/>
              </a:rPr>
              <a:t>Internet</a:t>
            </a:r>
            <a:r>
              <a:rPr lang="en-US" sz="2000" dirty="0">
                <a:latin typeface="Casper" panose="02000506000000020004"/>
              </a:rPr>
              <a:t> connected objects able to collect and exchange data." </a:t>
            </a:r>
            <a:endParaRPr lang="en-US" sz="2000" dirty="0" smtClean="0">
              <a:latin typeface="Casper" panose="02000506000000020004"/>
            </a:endParaRPr>
          </a:p>
          <a:p>
            <a:pPr algn="just"/>
            <a:endParaRPr lang="en-US" sz="2000" dirty="0" smtClean="0">
              <a:latin typeface="Casper" panose="02000506000000020004"/>
            </a:endParaRPr>
          </a:p>
          <a:p>
            <a:pPr algn="just"/>
            <a:r>
              <a:rPr lang="en-US" sz="2000" dirty="0" smtClean="0">
                <a:latin typeface="Casper" panose="02000506000000020004"/>
              </a:rPr>
              <a:t>In </a:t>
            </a:r>
            <a:r>
              <a:rPr lang="en-US" sz="2000" dirty="0">
                <a:latin typeface="Casper" panose="02000506000000020004"/>
              </a:rPr>
              <a:t>a simple way to put it, You have "things" that sense and collect data and send it to the internet. This data can be accessible by other "things" too.</a:t>
            </a:r>
            <a:endParaRPr lang="en-US" sz="2000" dirty="0">
              <a:latin typeface="Casper"/>
              <a:cs typeface="Arial" panose="020B0604020202020204" pitchFamily="34" charset="0"/>
            </a:endParaRPr>
          </a:p>
        </p:txBody>
      </p:sp>
      <p:sp>
        <p:nvSpPr>
          <p:cNvPr id="4" name="Slide Number Placeholder 3"/>
          <p:cNvSpPr>
            <a:spLocks noGrp="1"/>
          </p:cNvSpPr>
          <p:nvPr>
            <p:ph type="sldNum" sz="quarter" idx="12"/>
          </p:nvPr>
        </p:nvSpPr>
        <p:spPr/>
        <p:txBody>
          <a:bodyPr/>
          <a:lstStyle/>
          <a:p>
            <a:fld id="{BDCDBBEF-AA6C-4BA6-85B2-A17D7F280E38}" type="slidenum">
              <a:rPr lang="en-US" smtClean="0"/>
              <a:t>4</a:t>
            </a:fld>
            <a:endParaRPr lang="en-US"/>
          </a:p>
        </p:txBody>
      </p:sp>
      <p:sp>
        <p:nvSpPr>
          <p:cNvPr id="5" name="Rectangle 4"/>
          <p:cNvSpPr/>
          <p:nvPr/>
        </p:nvSpPr>
        <p:spPr>
          <a:xfrm>
            <a:off x="838200" y="1803400"/>
            <a:ext cx="10515600" cy="4368800"/>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838200" y="360361"/>
            <a:ext cx="10515600" cy="1263651"/>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23702376"/>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latin typeface="Casper" panose="02000506000000020004"/>
              </a:rPr>
              <a:t>Historical Background (CO1)</a:t>
            </a:r>
            <a:endParaRPr lang="en-US" dirty="0">
              <a:latin typeface="Casper" panose="02000506000000020004"/>
            </a:endParaRPr>
          </a:p>
        </p:txBody>
      </p:sp>
      <p:sp>
        <p:nvSpPr>
          <p:cNvPr id="3" name="Content Placeholder 2"/>
          <p:cNvSpPr>
            <a:spLocks noGrp="1"/>
          </p:cNvSpPr>
          <p:nvPr>
            <p:ph idx="1"/>
          </p:nvPr>
        </p:nvSpPr>
        <p:spPr>
          <a:xfrm>
            <a:off x="838200" y="1638547"/>
            <a:ext cx="10515600" cy="4538416"/>
          </a:xfrm>
        </p:spPr>
        <p:txBody>
          <a:bodyPr>
            <a:noAutofit/>
          </a:bodyPr>
          <a:lstStyle/>
          <a:p>
            <a:pPr algn="just"/>
            <a:r>
              <a:rPr lang="en-US" sz="1800" dirty="0">
                <a:solidFill>
                  <a:schemeClr val="tx1">
                    <a:lumMod val="85000"/>
                    <a:lumOff val="15000"/>
                  </a:schemeClr>
                </a:solidFill>
                <a:latin typeface="Casper" panose="02000506000000020004" pitchFamily="2" charset="0"/>
                <a:cs typeface="Arial" panose="020B0604020202020204" pitchFamily="34" charset="0"/>
              </a:rPr>
              <a:t>In mid 1982 the idea of the system of shrewd gadgets was talked about, with an adjusted Coke machine. This coke machine is adjusted at "Carnegie Mellon University" and turning into the primary Internet-associated apparatus. This machine had the option to report its stock and whether recently stacked beverages were cold. </a:t>
            </a:r>
          </a:p>
          <a:p>
            <a:pPr algn="just"/>
            <a:endParaRPr lang="en-US" sz="1800" dirty="0">
              <a:solidFill>
                <a:schemeClr val="tx1">
                  <a:lumMod val="85000"/>
                  <a:lumOff val="15000"/>
                </a:schemeClr>
              </a:solidFill>
              <a:latin typeface="Casper" panose="02000506000000020004" pitchFamily="2" charset="0"/>
              <a:cs typeface="Arial" panose="020B0604020202020204" pitchFamily="34" charset="0"/>
            </a:endParaRPr>
          </a:p>
          <a:p>
            <a:pPr algn="just"/>
            <a:r>
              <a:rPr lang="en-US" sz="1800" dirty="0">
                <a:solidFill>
                  <a:schemeClr val="tx1">
                    <a:lumMod val="85000"/>
                    <a:lumOff val="15000"/>
                  </a:schemeClr>
                </a:solidFill>
                <a:latin typeface="Casper" panose="02000506000000020004" pitchFamily="2" charset="0"/>
                <a:cs typeface="Arial" panose="020B0604020202020204" pitchFamily="34" charset="0"/>
              </a:rPr>
              <a:t>In 1994 Reza </a:t>
            </a:r>
            <a:r>
              <a:rPr lang="en-US" sz="1800" dirty="0" err="1">
                <a:solidFill>
                  <a:schemeClr val="tx1">
                    <a:lumMod val="85000"/>
                    <a:lumOff val="15000"/>
                  </a:schemeClr>
                </a:solidFill>
                <a:latin typeface="Casper" panose="02000506000000020004" pitchFamily="2" charset="0"/>
                <a:cs typeface="Arial" panose="020B0604020202020204" pitchFamily="34" charset="0"/>
              </a:rPr>
              <a:t>Raji</a:t>
            </a:r>
            <a:r>
              <a:rPr lang="en-US" sz="1800" dirty="0">
                <a:solidFill>
                  <a:schemeClr val="tx1">
                    <a:lumMod val="85000"/>
                    <a:lumOff val="15000"/>
                  </a:schemeClr>
                </a:solidFill>
                <a:latin typeface="Casper" panose="02000506000000020004" pitchFamily="2" charset="0"/>
                <a:cs typeface="Arial" panose="020B0604020202020204" pitchFamily="34" charset="0"/>
              </a:rPr>
              <a:t> clarified the possibility of </a:t>
            </a:r>
            <a:r>
              <a:rPr lang="en-US" sz="1800" dirty="0" err="1">
                <a:solidFill>
                  <a:schemeClr val="tx1">
                    <a:lumMod val="85000"/>
                    <a:lumOff val="15000"/>
                  </a:schemeClr>
                </a:solidFill>
                <a:latin typeface="Casper" panose="02000506000000020004" pitchFamily="2" charset="0"/>
                <a:cs typeface="Arial" panose="020B0604020202020204" pitchFamily="34" charset="0"/>
              </a:rPr>
              <a:t>IoT</a:t>
            </a:r>
            <a:r>
              <a:rPr lang="en-US" sz="1800" dirty="0">
                <a:solidFill>
                  <a:schemeClr val="tx1">
                    <a:lumMod val="85000"/>
                    <a:lumOff val="15000"/>
                  </a:schemeClr>
                </a:solidFill>
                <a:latin typeface="Casper" panose="02000506000000020004" pitchFamily="2" charset="0"/>
                <a:cs typeface="Arial" panose="020B0604020202020204" pitchFamily="34" charset="0"/>
              </a:rPr>
              <a:t> as "little parcels of information to an enormous arrangement of hubs, to coordinate and mechanize everything from home machines to whole processing plants". After that numerous organizations proposed different arrangements like Microsoft's at Work or Novell's Nest. Bill Joy proposed Device to Device (D2D) correspondence as a piece of his "Six Webs" structures at the World Economic Forum at Davos in 1999. </a:t>
            </a:r>
          </a:p>
          <a:p>
            <a:pPr algn="just"/>
            <a:endParaRPr lang="en-US" sz="1800" dirty="0">
              <a:solidFill>
                <a:schemeClr val="tx1">
                  <a:lumMod val="85000"/>
                  <a:lumOff val="15000"/>
                </a:schemeClr>
              </a:solidFill>
              <a:latin typeface="Casper" panose="02000506000000020004" pitchFamily="2" charset="0"/>
              <a:cs typeface="Arial" panose="020B0604020202020204" pitchFamily="34" charset="0"/>
            </a:endParaRPr>
          </a:p>
          <a:p>
            <a:pPr algn="just"/>
            <a:r>
              <a:rPr lang="en-US" sz="1800" dirty="0">
                <a:solidFill>
                  <a:schemeClr val="tx1">
                    <a:lumMod val="85000"/>
                    <a:lumOff val="15000"/>
                  </a:schemeClr>
                </a:solidFill>
                <a:latin typeface="Casper" panose="02000506000000020004" pitchFamily="2" charset="0"/>
                <a:cs typeface="Arial" panose="020B0604020202020204" pitchFamily="34" charset="0"/>
              </a:rPr>
              <a:t>The idea of Internet of Things originally wound up mainstream in 1999. English business visionary Kevin Ashton initially utilized the term Internet of Things in 1999 while working at Auto-ID labs. Other than that close field correspondence, standardized identification scanners, QR code scanners and computerized watermarking are the different gadgets which are taking a shot at </a:t>
            </a:r>
            <a:r>
              <a:rPr lang="en-US" sz="1800" dirty="0" err="1">
                <a:solidFill>
                  <a:schemeClr val="tx1">
                    <a:lumMod val="85000"/>
                    <a:lumOff val="15000"/>
                  </a:schemeClr>
                </a:solidFill>
                <a:latin typeface="Casper" panose="02000506000000020004" pitchFamily="2" charset="0"/>
                <a:cs typeface="Arial" panose="020B0604020202020204" pitchFamily="34" charset="0"/>
              </a:rPr>
              <a:t>IoT</a:t>
            </a:r>
            <a:r>
              <a:rPr lang="en-US" sz="1800" dirty="0">
                <a:solidFill>
                  <a:schemeClr val="tx1">
                    <a:lumMod val="85000"/>
                    <a:lumOff val="15000"/>
                  </a:schemeClr>
                </a:solidFill>
                <a:latin typeface="Casper" panose="02000506000000020004" pitchFamily="2" charset="0"/>
                <a:cs typeface="Arial" panose="020B0604020202020204" pitchFamily="34" charset="0"/>
              </a:rPr>
              <a:t> in the present situation.</a:t>
            </a:r>
            <a:endParaRPr lang="en-US" sz="1800" dirty="0"/>
          </a:p>
        </p:txBody>
      </p:sp>
      <p:sp>
        <p:nvSpPr>
          <p:cNvPr id="4" name="Slide Number Placeholder 3"/>
          <p:cNvSpPr>
            <a:spLocks noGrp="1"/>
          </p:cNvSpPr>
          <p:nvPr>
            <p:ph type="sldNum" sz="quarter" idx="12"/>
          </p:nvPr>
        </p:nvSpPr>
        <p:spPr/>
        <p:txBody>
          <a:bodyPr/>
          <a:lstStyle/>
          <a:p>
            <a:fld id="{BDCDBBEF-AA6C-4BA6-85B2-A17D7F280E38}" type="slidenum">
              <a:rPr lang="en-US" smtClean="0"/>
              <a:t>5</a:t>
            </a:fld>
            <a:endParaRPr lang="en-US"/>
          </a:p>
        </p:txBody>
      </p:sp>
      <p:sp>
        <p:nvSpPr>
          <p:cNvPr id="5" name="TextBox 4"/>
          <p:cNvSpPr txBox="1"/>
          <p:nvPr/>
        </p:nvSpPr>
        <p:spPr>
          <a:xfrm>
            <a:off x="8904155" y="983128"/>
            <a:ext cx="184666"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27565631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DCDBBEF-AA6C-4BA6-85B2-A17D7F280E38}" type="slidenum">
              <a:rPr lang="en-US" smtClean="0"/>
              <a:t>6</a:t>
            </a:fld>
            <a:endParaRPr lang="en-US"/>
          </a:p>
        </p:txBody>
      </p:sp>
      <p:pic>
        <p:nvPicPr>
          <p:cNvPr id="9" name="Picture 8"/>
          <p:cNvPicPr>
            <a:picLocks noChangeAspect="1"/>
          </p:cNvPicPr>
          <p:nvPr/>
        </p:nvPicPr>
        <p:blipFill rotWithShape="1">
          <a:blip r:embed="rId2"/>
          <a:srcRect t="-1" b="9449"/>
          <a:stretch/>
        </p:blipFill>
        <p:spPr>
          <a:xfrm>
            <a:off x="778432" y="368673"/>
            <a:ext cx="10747806" cy="5967040"/>
          </a:xfrm>
          <a:prstGeom prst="rect">
            <a:avLst/>
          </a:prstGeom>
        </p:spPr>
      </p:pic>
    </p:spTree>
    <p:extLst>
      <p:ext uri="{BB962C8B-B14F-4D97-AF65-F5344CB8AC3E}">
        <p14:creationId xmlns:p14="http://schemas.microsoft.com/office/powerpoint/2010/main" val="367419630"/>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DCDBBEF-AA6C-4BA6-85B2-A17D7F280E38}" type="slidenum">
              <a:rPr lang="en-US" smtClean="0"/>
              <a:t>7</a:t>
            </a:fld>
            <a:endParaRPr lang="en-US"/>
          </a:p>
        </p:txBody>
      </p:sp>
      <p:pic>
        <p:nvPicPr>
          <p:cNvPr id="6" name="Picture 5"/>
          <p:cNvPicPr>
            <a:picLocks noChangeAspect="1"/>
          </p:cNvPicPr>
          <p:nvPr/>
        </p:nvPicPr>
        <p:blipFill>
          <a:blip r:embed="rId2"/>
          <a:stretch>
            <a:fillRect/>
          </a:stretch>
        </p:blipFill>
        <p:spPr>
          <a:xfrm>
            <a:off x="737461" y="791963"/>
            <a:ext cx="10952656" cy="5338931"/>
          </a:xfrm>
          <a:prstGeom prst="rect">
            <a:avLst/>
          </a:prstGeom>
        </p:spPr>
      </p:pic>
    </p:spTree>
    <p:extLst>
      <p:ext uri="{BB962C8B-B14F-4D97-AF65-F5344CB8AC3E}">
        <p14:creationId xmlns:p14="http://schemas.microsoft.com/office/powerpoint/2010/main" val="1171160233"/>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DCDBBEF-AA6C-4BA6-85B2-A17D7F280E38}" type="slidenum">
              <a:rPr lang="en-US" smtClean="0"/>
              <a:t>8</a:t>
            </a:fld>
            <a:endParaRPr lang="en-US"/>
          </a:p>
        </p:txBody>
      </p:sp>
      <p:pic>
        <p:nvPicPr>
          <p:cNvPr id="6" name="Picture 5"/>
          <p:cNvPicPr>
            <a:picLocks noChangeAspect="1"/>
          </p:cNvPicPr>
          <p:nvPr/>
        </p:nvPicPr>
        <p:blipFill rotWithShape="1">
          <a:blip r:embed="rId2"/>
          <a:srcRect b="6125"/>
          <a:stretch/>
        </p:blipFill>
        <p:spPr>
          <a:xfrm>
            <a:off x="723804" y="0"/>
            <a:ext cx="11020940" cy="6390332"/>
          </a:xfrm>
          <a:prstGeom prst="rect">
            <a:avLst/>
          </a:prstGeom>
        </p:spPr>
      </p:pic>
    </p:spTree>
    <p:extLst>
      <p:ext uri="{BB962C8B-B14F-4D97-AF65-F5344CB8AC3E}">
        <p14:creationId xmlns:p14="http://schemas.microsoft.com/office/powerpoint/2010/main" val="37710703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0361"/>
            <a:ext cx="10515600" cy="1279527"/>
          </a:xfrm>
        </p:spPr>
        <p:txBody>
          <a:bodyPr/>
          <a:lstStyle/>
          <a:p>
            <a:pPr algn="ctr"/>
            <a:r>
              <a:rPr lang="en-US" dirty="0" smtClean="0">
                <a:latin typeface="Casper Bold" panose="02000806040000020004" pitchFamily="2" charset="0"/>
                <a:cs typeface="Arial" panose="020B0604020202020204" pitchFamily="34" charset="0"/>
              </a:rPr>
              <a:t>Components of </a:t>
            </a:r>
            <a:r>
              <a:rPr lang="en-US" dirty="0" err="1" smtClean="0">
                <a:latin typeface="Casper Bold" panose="02000806040000020004" pitchFamily="2" charset="0"/>
                <a:cs typeface="Arial" panose="020B0604020202020204" pitchFamily="34" charset="0"/>
              </a:rPr>
              <a:t>IoT</a:t>
            </a:r>
            <a:r>
              <a:rPr lang="en-US" dirty="0" smtClean="0">
                <a:latin typeface="Casper Bold" panose="02000806040000020004" pitchFamily="2" charset="0"/>
                <a:cs typeface="Arial" panose="020B0604020202020204" pitchFamily="34" charset="0"/>
              </a:rPr>
              <a:t> (CO1)</a:t>
            </a:r>
            <a:endParaRPr lang="en-US" dirty="0"/>
          </a:p>
        </p:txBody>
      </p:sp>
      <p:sp>
        <p:nvSpPr>
          <p:cNvPr id="4" name="Slide Number Placeholder 3"/>
          <p:cNvSpPr>
            <a:spLocks noGrp="1"/>
          </p:cNvSpPr>
          <p:nvPr>
            <p:ph type="sldNum" sz="quarter" idx="12"/>
          </p:nvPr>
        </p:nvSpPr>
        <p:spPr/>
        <p:txBody>
          <a:bodyPr/>
          <a:lstStyle/>
          <a:p>
            <a:fld id="{BDCDBBEF-AA6C-4BA6-85B2-A17D7F280E38}" type="slidenum">
              <a:rPr lang="en-US" smtClean="0"/>
              <a:t>9</a:t>
            </a:fld>
            <a:endParaRPr lang="en-US"/>
          </a:p>
        </p:txBody>
      </p:sp>
      <p:sp>
        <p:nvSpPr>
          <p:cNvPr id="5" name="Rectangle 4"/>
          <p:cNvSpPr/>
          <p:nvPr/>
        </p:nvSpPr>
        <p:spPr>
          <a:xfrm>
            <a:off x="838200" y="1803400"/>
            <a:ext cx="10515600" cy="4368800"/>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838200" y="360361"/>
            <a:ext cx="10515600" cy="1263651"/>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266" name="Picture 2" descr="IoT-Components"/>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87684" y="1973136"/>
            <a:ext cx="10447359" cy="39845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884544"/>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s Slide Master">
  <a:themeElements>
    <a:clrScheme name="ALLPPT-COLOR-A33">
      <a:dk1>
        <a:sysClr val="windowText" lastClr="000000"/>
      </a:dk1>
      <a:lt1>
        <a:sysClr val="window" lastClr="FFFFFF"/>
      </a:lt1>
      <a:dk2>
        <a:srgbClr val="1F497D"/>
      </a:dk2>
      <a:lt2>
        <a:srgbClr val="EEECE1"/>
      </a:lt2>
      <a:accent1>
        <a:srgbClr val="EF4A4A"/>
      </a:accent1>
      <a:accent2>
        <a:srgbClr val="262626"/>
      </a:accent2>
      <a:accent3>
        <a:srgbClr val="EF4A4A"/>
      </a:accent3>
      <a:accent4>
        <a:srgbClr val="262626"/>
      </a:accent4>
      <a:accent5>
        <a:srgbClr val="EF4A4A"/>
      </a:accent5>
      <a:accent6>
        <a:srgbClr val="262626"/>
      </a:accent6>
      <a:hlink>
        <a:srgbClr val="0000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smaple</Template>
  <TotalTime>1932</TotalTime>
  <Words>2268</Words>
  <Application>Microsoft Macintosh PowerPoint</Application>
  <PresentationFormat>Custom</PresentationFormat>
  <Paragraphs>222</Paragraphs>
  <Slides>35</Slides>
  <Notes>0</Notes>
  <HiddenSlides>0</HiddenSlides>
  <MMClips>0</MMClips>
  <ScaleCrop>false</ScaleCrop>
  <HeadingPairs>
    <vt:vector size="6" baseType="variant">
      <vt:variant>
        <vt:lpstr>Theme</vt:lpstr>
      </vt:variant>
      <vt:variant>
        <vt:i4>2</vt:i4>
      </vt:variant>
      <vt:variant>
        <vt:lpstr>Embedded OLE Servers</vt:lpstr>
      </vt:variant>
      <vt:variant>
        <vt:i4>1</vt:i4>
      </vt:variant>
      <vt:variant>
        <vt:lpstr>Slide Titles</vt:lpstr>
      </vt:variant>
      <vt:variant>
        <vt:i4>35</vt:i4>
      </vt:variant>
    </vt:vector>
  </HeadingPairs>
  <TitlesOfParts>
    <vt:vector size="38" baseType="lpstr">
      <vt:lpstr>1_Office Theme</vt:lpstr>
      <vt:lpstr>Contents Slide Master</vt:lpstr>
      <vt:lpstr>CorelDRAW</vt:lpstr>
      <vt:lpstr>PowerPoint Presentation</vt:lpstr>
      <vt:lpstr>Internet of Things</vt:lpstr>
      <vt:lpstr>Internet of Things</vt:lpstr>
      <vt:lpstr>Introduction to IoT (CO1)</vt:lpstr>
      <vt:lpstr>Historical Background (CO1)</vt:lpstr>
      <vt:lpstr>PowerPoint Presentation</vt:lpstr>
      <vt:lpstr>PowerPoint Presentation</vt:lpstr>
      <vt:lpstr>PowerPoint Presentation</vt:lpstr>
      <vt:lpstr>Components of IoT (CO1)</vt:lpstr>
      <vt:lpstr>Why IoT? (CO1)</vt:lpstr>
      <vt:lpstr>Practical Applications (CO2)</vt:lpstr>
      <vt:lpstr>PowerPoint Presentation</vt:lpstr>
      <vt:lpstr>Challenges (CO2)</vt:lpstr>
      <vt:lpstr>PowerPoint Presentation</vt:lpstr>
      <vt:lpstr>Future of IoT (CO2)</vt:lpstr>
      <vt:lpstr>Different Definitions of IoT (CO1)</vt:lpstr>
      <vt:lpstr>Similar Concepts of IoT (CO1)</vt:lpstr>
      <vt:lpstr>PowerPoint Presentation</vt:lpstr>
      <vt:lpstr>Sensing (CO3) </vt:lpstr>
      <vt:lpstr>PowerPoint Presentation</vt:lpstr>
      <vt:lpstr>PowerPoint Presentation</vt:lpstr>
      <vt:lpstr>Actuation (CO-3)</vt:lpstr>
      <vt:lpstr>PowerPoint Presentation</vt:lpstr>
      <vt:lpstr>Sensors &amp;  Actuators (CO-3)</vt:lpstr>
      <vt:lpstr>PowerPoint Presentation</vt:lpstr>
      <vt:lpstr>Smart Objects (CO-3)</vt:lpstr>
      <vt:lpstr>PowerPoint Presentation</vt:lpstr>
      <vt:lpstr>PowerPoint Presentation</vt:lpstr>
      <vt:lpstr>Smart Applications (CO-2)</vt:lpstr>
      <vt:lpstr>PowerPoint Presentation</vt:lpstr>
      <vt:lpstr>PowerPoint Presentation</vt:lpstr>
      <vt:lpstr>Summary</vt:lpstr>
      <vt:lpstr>QUIZ</vt:lpstr>
      <vt:lpstr>REFERENCES</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Branding</dc:creator>
  <cp:lastModifiedBy>MAC</cp:lastModifiedBy>
  <cp:revision>132</cp:revision>
  <dcterms:created xsi:type="dcterms:W3CDTF">2019-01-09T10:33:58Z</dcterms:created>
  <dcterms:modified xsi:type="dcterms:W3CDTF">2023-01-11T03:32:02Z</dcterms:modified>
</cp:coreProperties>
</file>